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7" r:id="rId3"/>
    <p:sldId id="266" r:id="rId4"/>
    <p:sldId id="290" r:id="rId5"/>
    <p:sldId id="291" r:id="rId6"/>
    <p:sldId id="272" r:id="rId7"/>
    <p:sldId id="275" r:id="rId8"/>
    <p:sldId id="277" r:id="rId9"/>
    <p:sldId id="280" r:id="rId10"/>
    <p:sldId id="278" r:id="rId11"/>
    <p:sldId id="281" r:id="rId12"/>
    <p:sldId id="283" r:id="rId13"/>
    <p:sldId id="282" r:id="rId14"/>
    <p:sldId id="289" r:id="rId15"/>
    <p:sldId id="284" r:id="rId16"/>
    <p:sldId id="287" r:id="rId17"/>
    <p:sldId id="288" r:id="rId18"/>
    <p:sldId id="28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6BB00"/>
    <a:srgbClr val="CCC068"/>
    <a:srgbClr val="FF9933"/>
    <a:srgbClr val="FFD85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26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8B4F-C1FE-476D-B180-E31488BDB382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16C37-EF79-4FE4-B684-49998B0B8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16C37-EF79-4FE4-B684-49998B0B884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16C37-EF79-4FE4-B684-49998B0B884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E7139A-78BE-4B1E-BBED-514BC097CBA9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A9B793-5473-4AEF-8161-CC6060A62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2356-00117\Desktop\tristan-lohengrin-a-peaceful-sanctuary.mp3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8.gif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8.gif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png"/><Relationship Id="rId7" Type="http://schemas.openxmlformats.org/officeDocument/2006/relationships/image" Target="../media/image4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9.jpeg"/><Relationship Id="rId4" Type="http://schemas.openxmlformats.org/officeDocument/2006/relationships/image" Target="../media/image8.gif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8.gif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49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48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8.gif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4.png"/><Relationship Id="rId7" Type="http://schemas.openxmlformats.org/officeDocument/2006/relationships/image" Target="../media/image7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8.gif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1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8.gif"/><Relationship Id="rId9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istan-lohengrin-a-peaceful-sanctua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14348" y="5857892"/>
            <a:ext cx="304800" cy="304800"/>
          </a:xfrm>
          <a:prstGeom prst="rect">
            <a:avLst/>
          </a:prstGeom>
        </p:spPr>
      </p:pic>
      <p:pic>
        <p:nvPicPr>
          <p:cNvPr id="14" name="Рисунок 13" descr="ОБЛОЖКА- центр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90" y="2143116"/>
            <a:ext cx="6357982" cy="35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910" y="500042"/>
            <a:ext cx="814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Архивный отдел администрации </a:t>
            </a:r>
          </a:p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муниципального образования Усть-Лабинский район 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8" y="1643050"/>
            <a:ext cx="6572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Электронная фотодокументальная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выставка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86116" y="5643578"/>
            <a:ext cx="30003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2022 год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025" grpId="0"/>
      <p:bldP spid="10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14290"/>
            <a:ext cx="4429156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Блок-схема: альтернативный процесс 11"/>
          <p:cNvSpPr/>
          <p:nvPr/>
        </p:nvSpPr>
        <p:spPr>
          <a:xfrm rot="5400000">
            <a:off x="4536281" y="1535893"/>
            <a:ext cx="5000660" cy="392909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 соответствии с Указом Президиума Верховного Совета РСФСР "О преобразовании станицы Усть-Лабинской Усть-Лабинского района </a:t>
            </a:r>
            <a:r>
              <a:rPr lang="ru-RU" dirty="0" err="1" smtClean="0"/>
              <a:t>Краснодарс-кого</a:t>
            </a:r>
            <a:r>
              <a:rPr lang="ru-RU" dirty="0" smtClean="0"/>
              <a:t> края в город районного подчинения" от 28 мая 1958 года, станица Усть-Лабинская была преобразована в город Усть-Лабинск. В связи с Указом исполнительный комитет </a:t>
            </a:r>
            <a:r>
              <a:rPr lang="ru-RU" dirty="0" err="1" smtClean="0"/>
              <a:t>ста-ничиного</a:t>
            </a:r>
            <a:r>
              <a:rPr lang="ru-RU" dirty="0" smtClean="0"/>
              <a:t> Совета депутатов трудящихся переименован в исполнительный комитет Усть-Лабинского городского Совета депутатов трудящихся.</a:t>
            </a:r>
            <a:endParaRPr lang="ru-RU" dirty="0"/>
          </a:p>
        </p:txBody>
      </p:sp>
      <p:pic>
        <p:nvPicPr>
          <p:cNvPr id="17" name="Рисунок 16" descr="готово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38" y="1571612"/>
            <a:ext cx="3143272" cy="4214842"/>
          </a:xfrm>
          <a:prstGeom prst="rect">
            <a:avLst/>
          </a:prstGeom>
        </p:spPr>
      </p:pic>
      <p:pic>
        <p:nvPicPr>
          <p:cNvPr id="8" name="Рисунок 7" descr="11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1571612"/>
            <a:ext cx="3410668" cy="4286256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 rot="5400000">
            <a:off x="4679157" y="1535893"/>
            <a:ext cx="4714908" cy="392909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 соответствии с </a:t>
            </a:r>
            <a:r>
              <a:rPr lang="ru-RU" dirty="0" err="1" smtClean="0"/>
              <a:t>постанов-лением</a:t>
            </a:r>
            <a:r>
              <a:rPr lang="ru-RU" dirty="0" smtClean="0"/>
              <a:t> Съезда народных депутатов РСФСР "Об организации исполнительной власти в период радикальной экономической реформы" от 1 ноября 1991 года, </a:t>
            </a:r>
            <a:r>
              <a:rPr lang="ru-RU" dirty="0" err="1" smtClean="0"/>
              <a:t>распоря-жением</a:t>
            </a:r>
            <a:r>
              <a:rPr lang="ru-RU" dirty="0" smtClean="0"/>
              <a:t> главы администрации Краснодарского края от 29 ноября 1991 года  № 627-р Усть-Лабинский исполнительный комитет городского Совета народных депутатов и его структурные подразделения ликвидированы.</a:t>
            </a:r>
            <a:endParaRPr lang="ru-RU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 rot="5400000">
            <a:off x="4000496" y="1428736"/>
            <a:ext cx="6072230" cy="392909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На основании Указа Президента РСФСР "О порядке назначения главы </a:t>
            </a:r>
            <a:r>
              <a:rPr lang="ru-RU" dirty="0" err="1" smtClean="0"/>
              <a:t>администра-ции</a:t>
            </a:r>
            <a:r>
              <a:rPr lang="ru-RU" dirty="0" smtClean="0"/>
              <a:t>" от 25.11.1991 и распоряжения главы администрации Усть-Лабинского района  от 25.12.1991 № 30-р был назначен глава администрации городского Совета.</a:t>
            </a:r>
          </a:p>
          <a:p>
            <a:pPr indent="457200" algn="just"/>
            <a:r>
              <a:rPr lang="ru-RU" dirty="0" smtClean="0"/>
              <a:t>На основании Указа Президента Российской </a:t>
            </a:r>
            <a:r>
              <a:rPr lang="ru-RU" dirty="0" err="1" smtClean="0"/>
              <a:t>Федера-ции</a:t>
            </a:r>
            <a:r>
              <a:rPr lang="ru-RU" dirty="0" smtClean="0"/>
              <a:t>  от  26  октября   1993  года № 1760 "О реформе местного самоуправления в Российской Федерации" Советы народных депутатов были ликвидированы. Администрация Усть-Лабинс-кого городского Совета </a:t>
            </a:r>
            <a:r>
              <a:rPr lang="ru-RU" dirty="0" err="1" smtClean="0"/>
              <a:t>переи-менована</a:t>
            </a:r>
            <a:r>
              <a:rPr lang="ru-RU" dirty="0" smtClean="0"/>
              <a:t> в Усть-Лабинскую городскую администрацию.</a:t>
            </a:r>
          </a:p>
          <a:p>
            <a:pPr indent="457200" algn="just"/>
            <a:endParaRPr lang="ru-RU" dirty="0" smtClean="0"/>
          </a:p>
        </p:txBody>
      </p:sp>
      <p:pic>
        <p:nvPicPr>
          <p:cNvPr id="28" name="Рисунок 27" descr="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00" y="1500174"/>
            <a:ext cx="3429024" cy="4429157"/>
          </a:xfrm>
          <a:prstGeom prst="rect">
            <a:avLst/>
          </a:prstGeom>
        </p:spPr>
      </p:pic>
      <p:sp>
        <p:nvSpPr>
          <p:cNvPr id="29" name="Блок-схема: альтернативный процесс 28"/>
          <p:cNvSpPr/>
          <p:nvPr/>
        </p:nvSpPr>
        <p:spPr>
          <a:xfrm rot="5400000">
            <a:off x="5143504" y="1643050"/>
            <a:ext cx="3786214" cy="392909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 соответствии с </a:t>
            </a:r>
            <a:r>
              <a:rPr lang="ru-RU" dirty="0" err="1" smtClean="0"/>
              <a:t>постанов-лением</a:t>
            </a:r>
            <a:r>
              <a:rPr lang="ru-RU" dirty="0" smtClean="0"/>
              <a:t> главы администрации Усть-Лабинского района </a:t>
            </a:r>
            <a:r>
              <a:rPr lang="ru-RU" dirty="0" err="1" smtClean="0"/>
              <a:t>Красно-дарского</a:t>
            </a:r>
            <a:r>
              <a:rPr lang="ru-RU" dirty="0" smtClean="0"/>
              <a:t> края от 26 мая 1998 года № 321/1 "О реорганизации структурных подразделений администрации района", </a:t>
            </a:r>
            <a:r>
              <a:rPr lang="ru-RU" dirty="0" err="1" smtClean="0"/>
              <a:t>прове-дена</a:t>
            </a:r>
            <a:r>
              <a:rPr lang="ru-RU" dirty="0" smtClean="0"/>
              <a:t> реорганизация </a:t>
            </a:r>
            <a:r>
              <a:rPr lang="ru-RU" dirty="0" err="1" smtClean="0"/>
              <a:t>админист-рации</a:t>
            </a:r>
            <a:r>
              <a:rPr lang="ru-RU" dirty="0" smtClean="0"/>
              <a:t> города Усть-Лабинска путем присоединения к </a:t>
            </a:r>
            <a:r>
              <a:rPr lang="ru-RU" dirty="0" err="1" smtClean="0"/>
              <a:t>адми-нистрации</a:t>
            </a:r>
            <a:r>
              <a:rPr lang="ru-RU" dirty="0" smtClean="0"/>
              <a:t> Усть-Лабинского района.</a:t>
            </a:r>
            <a:endParaRPr lang="ru-RU" dirty="0"/>
          </a:p>
        </p:txBody>
      </p:sp>
      <p:pic>
        <p:nvPicPr>
          <p:cNvPr id="30" name="Рисунок 29" descr="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100" y="1500174"/>
            <a:ext cx="3511472" cy="4429155"/>
          </a:xfrm>
          <a:prstGeom prst="rect">
            <a:avLst/>
          </a:prstGeom>
        </p:spPr>
      </p:pic>
      <p:sp>
        <p:nvSpPr>
          <p:cNvPr id="31" name="Блок-схема: альтернативный процесс 30"/>
          <p:cNvSpPr/>
          <p:nvPr/>
        </p:nvSpPr>
        <p:spPr>
          <a:xfrm rot="5400000">
            <a:off x="4357686" y="1571612"/>
            <a:ext cx="5357850" cy="392909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На основании </a:t>
            </a:r>
            <a:r>
              <a:rPr lang="ru-RU" dirty="0" err="1" smtClean="0"/>
              <a:t>постановле-ния</a:t>
            </a:r>
            <a:r>
              <a:rPr lang="ru-RU" dirty="0" smtClean="0"/>
              <a:t> главы администрации Усть-Лабинского городского округа муниципального образования Усть-Лабинский район </a:t>
            </a:r>
            <a:r>
              <a:rPr lang="ru-RU" dirty="0" err="1" smtClean="0"/>
              <a:t>Красно-дарского</a:t>
            </a:r>
            <a:r>
              <a:rPr lang="ru-RU" dirty="0" smtClean="0"/>
              <a:t> края от 07.04.2005 № 1 "Об утверждении положения об общем отделе администрации Усть-Лабинского городского округа муниципального </a:t>
            </a:r>
            <a:r>
              <a:rPr lang="ru-RU" dirty="0" err="1" smtClean="0"/>
              <a:t>образо-вания</a:t>
            </a:r>
            <a:r>
              <a:rPr lang="ru-RU" dirty="0" smtClean="0"/>
              <a:t> Усть-Лабинский район Краснодарского края" в связи с созданием администрации Усть-Лабинского городского округа муниципального образования Усть-Лабинский район </a:t>
            </a:r>
            <a:r>
              <a:rPr lang="ru-RU" dirty="0" err="1" smtClean="0"/>
              <a:t>Красно-дарского</a:t>
            </a:r>
            <a:r>
              <a:rPr lang="ru-RU" dirty="0" smtClean="0"/>
              <a:t> края было утверждено положение об общем отделе.</a:t>
            </a:r>
            <a:endParaRPr lang="ru-RU" dirty="0"/>
          </a:p>
        </p:txBody>
      </p:sp>
      <p:pic>
        <p:nvPicPr>
          <p:cNvPr id="32" name="Рисунок 31" descr="3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100" y="1460381"/>
            <a:ext cx="3578669" cy="4468949"/>
          </a:xfrm>
          <a:prstGeom prst="rect">
            <a:avLst/>
          </a:prstGeom>
        </p:spPr>
      </p:pic>
      <p:sp>
        <p:nvSpPr>
          <p:cNvPr id="33" name="Блок-схема: альтернативный процесс 32"/>
          <p:cNvSpPr/>
          <p:nvPr/>
        </p:nvSpPr>
        <p:spPr>
          <a:xfrm rot="5400000">
            <a:off x="4286248" y="1643050"/>
            <a:ext cx="5357850" cy="392909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 связи с вступлением в силу Федерального Закона от 6 октября 2003 года № 131-ФЗ "Об общих принципах организации местного самоуправления в Российской Федерации", на основании решения от 29 сентября 2005 года № 22 протокол № 12 Совета муниципального образования Усть-Лабинский район </a:t>
            </a:r>
            <a:r>
              <a:rPr lang="ru-RU" dirty="0" err="1" smtClean="0"/>
              <a:t>Красно-дарского</a:t>
            </a:r>
            <a:r>
              <a:rPr lang="ru-RU" dirty="0" smtClean="0"/>
              <a:t> края "О реализации Федерального закона "Об общих принципах организации </a:t>
            </a:r>
            <a:r>
              <a:rPr lang="ru-RU" dirty="0" err="1" smtClean="0"/>
              <a:t>местно-го</a:t>
            </a:r>
            <a:r>
              <a:rPr lang="ru-RU" dirty="0" smtClean="0"/>
              <a:t> самоуправления в Российской Федерации" проведена </a:t>
            </a:r>
            <a:r>
              <a:rPr lang="ru-RU" dirty="0" err="1" smtClean="0"/>
              <a:t>ликвида-ция</a:t>
            </a:r>
            <a:r>
              <a:rPr lang="ru-RU" dirty="0" smtClean="0"/>
              <a:t> Администрации Усть-Лабинского городского округа.  </a:t>
            </a:r>
            <a:endParaRPr lang="ru-RU" dirty="0"/>
          </a:p>
        </p:txBody>
      </p:sp>
      <p:pic>
        <p:nvPicPr>
          <p:cNvPr id="34" name="Рисунок 33" descr="4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662" y="1428736"/>
            <a:ext cx="3703909" cy="4500593"/>
          </a:xfrm>
          <a:prstGeom prst="rect">
            <a:avLst/>
          </a:prstGeom>
        </p:spPr>
      </p:pic>
      <p:sp>
        <p:nvSpPr>
          <p:cNvPr id="35" name="Блок-схема: альтернативный процесс 34"/>
          <p:cNvSpPr/>
          <p:nvPr/>
        </p:nvSpPr>
        <p:spPr>
          <a:xfrm rot="5400000">
            <a:off x="4857752" y="1643050"/>
            <a:ext cx="4214842" cy="392909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 соответствии с распоряжением главы </a:t>
            </a:r>
            <a:r>
              <a:rPr lang="ru-RU" dirty="0" err="1" smtClean="0"/>
              <a:t>муни-ципального</a:t>
            </a:r>
            <a:r>
              <a:rPr lang="ru-RU" dirty="0" smtClean="0"/>
              <a:t> образования Усть-Лабинский район </a:t>
            </a:r>
            <a:r>
              <a:rPr lang="ru-RU" dirty="0" err="1" smtClean="0"/>
              <a:t>Краснодарс-кого</a:t>
            </a:r>
            <a:r>
              <a:rPr lang="ru-RU" dirty="0" smtClean="0"/>
              <a:t> края от 31.10.2005 № 369-р "О реорганизации </a:t>
            </a:r>
            <a:r>
              <a:rPr lang="ru-RU" dirty="0" err="1" smtClean="0"/>
              <a:t>администра-ции</a:t>
            </a:r>
            <a:r>
              <a:rPr lang="ru-RU" dirty="0" smtClean="0"/>
              <a:t> муниципального </a:t>
            </a:r>
            <a:r>
              <a:rPr lang="ru-RU" dirty="0" err="1" smtClean="0"/>
              <a:t>образова-ния</a:t>
            </a:r>
            <a:r>
              <a:rPr lang="ru-RU" dirty="0" smtClean="0"/>
              <a:t> Усть-Лабинский район" с 1 января 2006 года образована  администрация Усть-Лабинс-кого городского поселения.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Основание: Ф.Р-332, 333 Оп.1, 2.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5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224" y="1428736"/>
            <a:ext cx="3802890" cy="4572031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000"/>
                            </p:stCondLst>
                            <p:childTnLst>
                              <p:par>
                                <p:cTn id="6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0"/>
                            </p:stCondLst>
                            <p:childTnLst>
                              <p:par>
                                <p:cTn id="8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000"/>
                            </p:stCondLst>
                            <p:childTnLst>
                              <p:par>
                                <p:cTn id="9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 animBg="1"/>
      <p:bldP spid="9" grpId="1" animBg="1"/>
      <p:bldP spid="10" grpId="0" animBg="1"/>
      <p:bldP spid="10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2140_original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1" y="0"/>
            <a:ext cx="9123899" cy="6858000"/>
          </a:xfrm>
          <a:prstGeom prst="rect">
            <a:avLst/>
          </a:prstGeom>
        </p:spPr>
      </p:pic>
      <p:pic>
        <p:nvPicPr>
          <p:cNvPr id="6" name="Рисунок 5" descr="2uv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4876" cy="1357298"/>
          </a:xfrm>
          <a:prstGeom prst="rect">
            <a:avLst/>
          </a:prstGeom>
        </p:spPr>
      </p:pic>
      <p:pic>
        <p:nvPicPr>
          <p:cNvPr id="24" name="Рисунок 23" descr="9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04" y="1643050"/>
            <a:ext cx="6408192" cy="3786214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428728" y="5572140"/>
            <a:ext cx="68580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Горисполкома.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894</a:t>
            </a:r>
            <a:endParaRPr lang="ru-RU" sz="1600" b="1" dirty="0"/>
          </a:p>
        </p:txBody>
      </p:sp>
      <p:pic>
        <p:nvPicPr>
          <p:cNvPr id="11" name="Рисунок 10" descr="9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166" y="1500174"/>
            <a:ext cx="6461605" cy="3786214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357290" y="5500702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Районного исполнительного комитета.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915</a:t>
            </a:r>
            <a:endParaRPr lang="ru-RU" sz="1600" b="1" dirty="0"/>
          </a:p>
        </p:txBody>
      </p:sp>
      <p:pic>
        <p:nvPicPr>
          <p:cNvPr id="13" name="Рисунок 12" descr="90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166" y="1500174"/>
            <a:ext cx="6429388" cy="3929090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581128" y="5510226"/>
            <a:ext cx="67866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районного комитета Коммунистической партии </a:t>
            </a:r>
          </a:p>
          <a:p>
            <a:pPr algn="ctr"/>
            <a:r>
              <a:rPr lang="ru-RU" sz="1600" b="1" dirty="0" smtClean="0"/>
              <a:t>Советского Союза.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905</a:t>
            </a:r>
            <a:endParaRPr lang="ru-RU" sz="1600" b="1" dirty="0"/>
          </a:p>
        </p:txBody>
      </p:sp>
      <p:pic>
        <p:nvPicPr>
          <p:cNvPr id="18" name="Рисунок 17" descr="Здание администрации усть-лабинского района 1999 год дела 28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728" y="1500174"/>
            <a:ext cx="6572264" cy="4000528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285852" y="5572140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администрации Усть-Лабинского района. 1999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284</a:t>
            </a:r>
            <a:endParaRPr lang="ru-RU" sz="1600" b="1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12" grpId="0"/>
      <p:bldP spid="12" grpId="1"/>
      <p:bldP spid="17" grpId="0"/>
      <p:bldP spid="17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52382_vidy_gorodov_kazakhstan_kokshetau_gorod_gorkij_ul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2" y="0"/>
            <a:ext cx="9159632" cy="6858000"/>
          </a:xfrm>
          <a:prstGeom prst="rect">
            <a:avLst/>
          </a:prstGeom>
        </p:spPr>
      </p:pic>
      <p:pic>
        <p:nvPicPr>
          <p:cNvPr id="13" name="Рисунок 12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52"/>
            <a:ext cx="4429156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572140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9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2" y="1500174"/>
            <a:ext cx="6072230" cy="3857652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285852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государственного банка.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908</a:t>
            </a:r>
            <a:endParaRPr lang="ru-RU" sz="1600" b="1" dirty="0"/>
          </a:p>
        </p:txBody>
      </p:sp>
      <p:pic>
        <p:nvPicPr>
          <p:cNvPr id="21" name="Рисунок 20" descr="9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042" y="1500175"/>
            <a:ext cx="6068054" cy="3857651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285852" y="5429264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Дома связи.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918</a:t>
            </a:r>
            <a:endParaRPr lang="ru-RU" sz="1600" b="1" dirty="0"/>
          </a:p>
        </p:txBody>
      </p:sp>
      <p:pic>
        <p:nvPicPr>
          <p:cNvPr id="28" name="Рисунок 27" descr="90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604" y="1500174"/>
            <a:ext cx="6296068" cy="3857652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428728" y="5357826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коммунального дома.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903</a:t>
            </a:r>
            <a:endParaRPr lang="ru-RU" sz="1600" b="1" dirty="0"/>
          </a:p>
        </p:txBody>
      </p:sp>
      <p:pic>
        <p:nvPicPr>
          <p:cNvPr id="18" name="Рисунок 17" descr="90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604" y="1500174"/>
            <a:ext cx="6357982" cy="3857652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285852" y="5429264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Отдела ЗАГС.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252</a:t>
            </a:r>
            <a:endParaRPr lang="ru-RU" sz="1600" b="1" dirty="0"/>
          </a:p>
        </p:txBody>
      </p:sp>
      <p:pic>
        <p:nvPicPr>
          <p:cNvPr id="24" name="Рисунок 23" descr="Управления сельского хозяйств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00166" y="1500175"/>
            <a:ext cx="6429420" cy="3857651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285852" y="5286388"/>
            <a:ext cx="67866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Управления сельского хозяйства </a:t>
            </a:r>
          </a:p>
          <a:p>
            <a:pPr algn="ctr"/>
            <a:r>
              <a:rPr lang="ru-RU" sz="1600" b="1" dirty="0" smtClean="0"/>
              <a:t>Усть-Лабинского района. 1997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252</a:t>
            </a:r>
            <a:endParaRPr lang="ru-RU" sz="1600" b="1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6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4500594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1643050"/>
            <a:ext cx="6572296" cy="364333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85852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поликлиники  пос.Сахарного завода.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914</a:t>
            </a:r>
            <a:endParaRPr lang="ru-RU" sz="1600" b="1" dirty="0"/>
          </a:p>
        </p:txBody>
      </p:sp>
      <p:pic>
        <p:nvPicPr>
          <p:cNvPr id="16" name="Рисунок 15" descr="9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52" y="1643051"/>
            <a:ext cx="6572264" cy="3714775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142976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кинотеатра им. Кирова.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910</a:t>
            </a:r>
            <a:endParaRPr lang="ru-RU" sz="1600" b="1" dirty="0"/>
          </a:p>
        </p:txBody>
      </p:sp>
      <p:pic>
        <p:nvPicPr>
          <p:cNvPr id="18" name="Рисунок 17" descr="9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14" y="1643051"/>
            <a:ext cx="6643702" cy="3714775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214414" y="5429264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школы пос.Сахарного завода.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913</a:t>
            </a:r>
            <a:endParaRPr lang="ru-RU" sz="1600" b="1" dirty="0"/>
          </a:p>
        </p:txBody>
      </p:sp>
      <p:pic>
        <p:nvPicPr>
          <p:cNvPr id="20" name="Рисунок 19" descr="91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414" y="1643050"/>
            <a:ext cx="6643702" cy="3714776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285852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хлебопекарни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916</a:t>
            </a:r>
            <a:endParaRPr lang="ru-RU" sz="1600" b="1" dirty="0"/>
          </a:p>
        </p:txBody>
      </p:sp>
      <p:pic>
        <p:nvPicPr>
          <p:cNvPr id="22" name="Рисунок 21" descr="90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414" y="1643051"/>
            <a:ext cx="6682668" cy="3714775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214414" y="5429264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автостанции.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902</a:t>
            </a:r>
            <a:endParaRPr lang="ru-RU" sz="1600" b="1" dirty="0"/>
          </a:p>
        </p:txBody>
      </p:sp>
      <p:pic>
        <p:nvPicPr>
          <p:cNvPr id="15" name="Рисунок 14" descr="Здание Музыкальной школы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1538" y="1643050"/>
            <a:ext cx="6861598" cy="3714776"/>
          </a:xfrm>
          <a:prstGeom prst="rect">
            <a:avLst/>
          </a:prstGeom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142976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Музыкальной школы . 1997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252</a:t>
            </a:r>
            <a:endParaRPr lang="ru-RU" sz="1600" b="1" dirty="0"/>
          </a:p>
        </p:txBody>
      </p:sp>
      <p:pic>
        <p:nvPicPr>
          <p:cNvPr id="24" name="Рисунок 23" descr="Кинотеатр Знамя ул.Ленина 2000 год дело 32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0100" y="1571612"/>
            <a:ext cx="7000924" cy="3786214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142976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Кинотеатр Знамя. 2000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325</a:t>
            </a:r>
            <a:endParaRPr lang="ru-RU" sz="1600" b="1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0"/>
                            </p:stCondLst>
                            <p:childTnLst>
                              <p:par>
                                <p:cTn id="4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0"/>
                            </p:stCondLst>
                            <p:childTnLst>
                              <p:par>
                                <p:cTn id="6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7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1000"/>
                            </p:stCondLst>
                            <p:childTnLst>
                              <p:par>
                                <p:cTn id="8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2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4500594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14" y="1571612"/>
            <a:ext cx="6715140" cy="407196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4414" y="5715016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Работник отдела "Промтовары"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Опись № 1 "Фотодокументы (позитивы) постоянного хранения". Ед. хр. № 919</a:t>
            </a:r>
            <a:endParaRPr lang="ru-RU" sz="1600" b="1" dirty="0"/>
          </a:p>
        </p:txBody>
      </p:sp>
      <p:pic>
        <p:nvPicPr>
          <p:cNvPr id="29" name="Рисунок 28" descr="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414" y="1553752"/>
            <a:ext cx="6715140" cy="4161264"/>
          </a:xfrm>
          <a:prstGeom prst="rect">
            <a:avLst/>
          </a:prstGeom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1295376" y="59388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Товары отдела "Промтовары"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Опись № 1 "Фотодокументы (позитивы) постоянного хранения". Ед. хр. № 920</a:t>
            </a:r>
            <a:endParaRPr lang="ru-RU" sz="1600" b="1" dirty="0"/>
          </a:p>
        </p:txBody>
      </p:sp>
      <p:pic>
        <p:nvPicPr>
          <p:cNvPr id="31" name="Рисунок 30" descr="2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14" y="1571612"/>
            <a:ext cx="6715140" cy="4143404"/>
          </a:xfrm>
          <a:prstGeom prst="rect">
            <a:avLst/>
          </a:prstGeom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Товары отдела "Бакалея"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Опись № 1 "Фотодокументы (позитивы) постоянного хранения". Ед. хр. № 921</a:t>
            </a:r>
            <a:endParaRPr lang="ru-RU" sz="1600" b="1" dirty="0"/>
          </a:p>
        </p:txBody>
      </p:sp>
      <p:pic>
        <p:nvPicPr>
          <p:cNvPr id="34" name="Рисунок 33" descr="3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414" y="1571612"/>
            <a:ext cx="6715140" cy="4143403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142976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Товары отдела "Промтовары"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Опись № 1 "Фотодокументы (позитивы) постоянного хранения". Ед. хр. № 922</a:t>
            </a:r>
            <a:endParaRPr lang="ru-RU" sz="1600" dirty="0"/>
          </a:p>
        </p:txBody>
      </p:sp>
      <p:pic>
        <p:nvPicPr>
          <p:cNvPr id="36" name="Рисунок 35" descr="3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414" y="1500174"/>
            <a:ext cx="6715140" cy="4214842"/>
          </a:xfrm>
          <a:prstGeom prst="rect">
            <a:avLst/>
          </a:prstGeom>
        </p:spPr>
      </p:pic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Работник 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923</a:t>
            </a:r>
            <a:endParaRPr lang="ru-RU" sz="1600" dirty="0"/>
          </a:p>
        </p:txBody>
      </p:sp>
      <p:pic>
        <p:nvPicPr>
          <p:cNvPr id="41" name="Рисунок 40" descr="32 Здание комиссионного магазина. 1959 год.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976" y="1500174"/>
            <a:ext cx="6929454" cy="4214842"/>
          </a:xfrm>
          <a:prstGeom prst="rect">
            <a:avLst/>
          </a:prstGeom>
        </p:spPr>
      </p:pic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комиссионного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Опись № 1 "Фотодокументы (позитивы) постоянного хранения". Ед. хр. № 924</a:t>
            </a:r>
            <a:endParaRPr lang="ru-RU" sz="1600" b="1" dirty="0"/>
          </a:p>
        </p:txBody>
      </p:sp>
      <p:pic>
        <p:nvPicPr>
          <p:cNvPr id="43" name="Рисунок 42" descr="33 Здание столовой Горпо. 1959 год.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976" y="1500174"/>
            <a:ext cx="6929454" cy="4214842"/>
          </a:xfrm>
          <a:prstGeom prst="rect">
            <a:avLst/>
          </a:prstGeom>
        </p:spPr>
      </p:pic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столовой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925</a:t>
            </a:r>
            <a:endParaRPr lang="ru-RU" sz="1600" b="1" dirty="0"/>
          </a:p>
        </p:txBody>
      </p:sp>
      <p:pic>
        <p:nvPicPr>
          <p:cNvPr id="47" name="Рисунок 46" descr="34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2976" y="1500175"/>
            <a:ext cx="6929486" cy="4214842"/>
          </a:xfrm>
          <a:prstGeom prst="rect">
            <a:avLst/>
          </a:prstGeom>
        </p:spPr>
      </p:pic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Работник 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926</a:t>
            </a:r>
            <a:endParaRPr lang="ru-RU" sz="1600" b="1" dirty="0"/>
          </a:p>
        </p:txBody>
      </p:sp>
      <p:pic>
        <p:nvPicPr>
          <p:cNvPr id="50" name="Рисунок 49" descr="35 Здание Культмага Горпо. 1959 год.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2976" y="1500174"/>
            <a:ext cx="7000924" cy="4214841"/>
          </a:xfrm>
          <a:prstGeom prst="rect">
            <a:avLst/>
          </a:prstGeom>
        </p:spPr>
      </p:pic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1285852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магазина "</a:t>
            </a:r>
            <a:r>
              <a:rPr lang="ru-RU" sz="1600" b="1" dirty="0" err="1" smtClean="0"/>
              <a:t>Культмаг</a:t>
            </a:r>
            <a:r>
              <a:rPr lang="ru-RU" sz="1600" b="1" dirty="0" smtClean="0"/>
              <a:t>"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Опись № 1 "Фотодокументы (позитивы) постоянного хранения". Ед. хр. № 927</a:t>
            </a:r>
            <a:endParaRPr lang="ru-RU" sz="1600" b="1" dirty="0"/>
          </a:p>
        </p:txBody>
      </p:sp>
      <p:pic>
        <p:nvPicPr>
          <p:cNvPr id="52" name="Рисунок 51" descr="36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2976" y="1500175"/>
            <a:ext cx="7000924" cy="4214841"/>
          </a:xfrm>
          <a:prstGeom prst="rect">
            <a:avLst/>
          </a:prstGeom>
        </p:spPr>
      </p:pic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Работник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928</a:t>
            </a:r>
            <a:endParaRPr lang="ru-RU" sz="1600" b="1" dirty="0"/>
          </a:p>
        </p:txBody>
      </p:sp>
      <p:pic>
        <p:nvPicPr>
          <p:cNvPr id="55" name="Рисунок 54" descr="37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2976" y="1500174"/>
            <a:ext cx="7000924" cy="4214842"/>
          </a:xfrm>
          <a:prstGeom prst="rect">
            <a:avLst/>
          </a:prstGeom>
        </p:spPr>
      </p:pic>
      <p:sp>
        <p:nvSpPr>
          <p:cNvPr id="56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Работники пекарни 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930</a:t>
            </a:r>
            <a:endParaRPr lang="ru-RU" sz="1600" dirty="0"/>
          </a:p>
        </p:txBody>
      </p:sp>
      <p:pic>
        <p:nvPicPr>
          <p:cNvPr id="57" name="Рисунок 56" descr="38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2976" y="1500174"/>
            <a:ext cx="7000924" cy="4214842"/>
          </a:xfrm>
          <a:prstGeom prst="rect">
            <a:avLst/>
          </a:prstGeom>
        </p:spPr>
      </p:pic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1214414" y="5786454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Работники отдела "Игрушки" магазина Усть-Лабинского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Опись № 1 "Фотодокументы (позитивы) постоянного хранения". Ед. хр. № 929</a:t>
            </a:r>
            <a:endParaRPr lang="ru-RU" sz="1600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0"/>
                            </p:stCondLst>
                            <p:childTnLst>
                              <p:par>
                                <p:cTn id="7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0"/>
                            </p:stCondLst>
                            <p:childTnLst>
                              <p:par>
                                <p:cTn id="9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1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0"/>
                            </p:stCondLst>
                            <p:childTnLst>
                              <p:par>
                                <p:cTn id="1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1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0"/>
                            </p:stCondLst>
                            <p:childTnLst>
                              <p:par>
                                <p:cTn id="13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1000"/>
                            </p:stCondLst>
                            <p:childTnLst>
                              <p:par>
                                <p:cTn id="1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6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2382_vidy_gorodov_kazakhstan_kokshetau_gorod_gorkij_ul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2" y="0"/>
            <a:ext cx="9159632" cy="6858000"/>
          </a:xfrm>
          <a:prstGeom prst="rect">
            <a:avLst/>
          </a:prstGeom>
        </p:spPr>
      </p:pic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52"/>
            <a:ext cx="4429156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572140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1428736"/>
            <a:ext cx="6572296" cy="3929089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4414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парикмахерской.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907</a:t>
            </a:r>
            <a:endParaRPr lang="ru-RU" sz="1600" b="1" dirty="0"/>
          </a:p>
        </p:txBody>
      </p:sp>
      <p:pic>
        <p:nvPicPr>
          <p:cNvPr id="7" name="Рисунок 6" descr="89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52" y="1428736"/>
            <a:ext cx="6619889" cy="4000528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14414" y="5500702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гостиницы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893</a:t>
            </a:r>
            <a:endParaRPr lang="ru-RU" sz="1600" b="1" dirty="0"/>
          </a:p>
        </p:txBody>
      </p:sp>
      <p:pic>
        <p:nvPicPr>
          <p:cNvPr id="10" name="Рисунок 9" descr="91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52" y="1428736"/>
            <a:ext cx="6616225" cy="4000527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214414" y="5500702"/>
            <a:ext cx="67866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Коммунальной бани по ул. Мостовая </a:t>
            </a:r>
          </a:p>
          <a:p>
            <a:pPr algn="ctr"/>
            <a:r>
              <a:rPr lang="ru-RU" sz="1600" b="1" dirty="0" smtClean="0"/>
              <a:t>(сегодня ул. Гагарина).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917</a:t>
            </a:r>
            <a:endParaRPr lang="ru-RU" sz="1600" b="1" dirty="0"/>
          </a:p>
        </p:txBody>
      </p:sp>
      <p:pic>
        <p:nvPicPr>
          <p:cNvPr id="11" name="Рисунок 10" descr="90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52" y="1428736"/>
            <a:ext cx="6643734" cy="4000528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214414" y="5572140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Райунивермага.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906</a:t>
            </a:r>
            <a:endParaRPr lang="ru-RU" sz="1600" b="1" dirty="0"/>
          </a:p>
        </p:txBody>
      </p:sp>
      <p:pic>
        <p:nvPicPr>
          <p:cNvPr id="16" name="Рисунок 15" descr="89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852" y="1357298"/>
            <a:ext cx="6643702" cy="4143404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214414" y="5572140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Здание ларя </a:t>
            </a:r>
            <a:r>
              <a:rPr lang="ru-RU" sz="1600" b="1" dirty="0" err="1" smtClean="0"/>
              <a:t>Горпо</a:t>
            </a:r>
            <a:r>
              <a:rPr lang="ru-RU" sz="1600" b="1" dirty="0" smtClean="0"/>
              <a:t>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899</a:t>
            </a:r>
            <a:endParaRPr lang="ru-RU" sz="1600" b="1" dirty="0"/>
          </a:p>
        </p:txBody>
      </p:sp>
      <p:pic>
        <p:nvPicPr>
          <p:cNvPr id="18" name="Рисунок 17" descr="90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414" y="1357298"/>
            <a:ext cx="6707357" cy="4143404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142976" y="5643578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Торговые палатки на рынке. 1959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900</a:t>
            </a:r>
            <a:endParaRPr lang="ru-RU" sz="1600" b="1" dirty="0"/>
          </a:p>
        </p:txBody>
      </p:sp>
      <p:pic>
        <p:nvPicPr>
          <p:cNvPr id="24" name="Рисунок 23" descr="Строительство элеватора 1968 год дело 99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536005" y="35704"/>
            <a:ext cx="4071968" cy="6715149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142976" y="5572140"/>
            <a:ext cx="67866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Строительство элеватора. 1968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Ед. хр. № 99</a:t>
            </a:r>
            <a:endParaRPr lang="ru-RU" sz="1600" b="1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6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7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9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artment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28"/>
            <a:ext cx="514353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572140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Механический цех усть-лабинского механического завода 1977 год дело 1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2000240"/>
            <a:ext cx="6858048" cy="3643338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928662" y="5715016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Механический цех Усть-Лабинского механического завода. 1977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102</a:t>
            </a:r>
            <a:endParaRPr lang="ru-RU" sz="1600" b="1" dirty="0"/>
          </a:p>
        </p:txBody>
      </p:sp>
      <p:pic>
        <p:nvPicPr>
          <p:cNvPr id="21" name="Рисунок 20" descr="Модельный цех усть-лабинского механического завода 1977 год дело 1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655069" y="345271"/>
            <a:ext cx="3714777" cy="7024714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928662" y="5786454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Модельный цех Усть-Лабинского механического завода. 1977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102</a:t>
            </a:r>
            <a:endParaRPr lang="ru-RU" sz="1600" b="1" dirty="0"/>
          </a:p>
        </p:txBody>
      </p:sp>
      <p:pic>
        <p:nvPicPr>
          <p:cNvPr id="23" name="Рисунок 22" descr="Литейный цех усть-лабинского механического завода 1977 год дело 1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678893" y="321447"/>
            <a:ext cx="3714776" cy="7072362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000100" y="5786454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Литейный цех Усть-Лабинского механического завода. 1977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102</a:t>
            </a:r>
            <a:endParaRPr lang="ru-RU" sz="1600" b="1" dirty="0"/>
          </a:p>
        </p:txBody>
      </p:sp>
      <p:pic>
        <p:nvPicPr>
          <p:cNvPr id="25" name="Рисунок 24" descr="Усть-лабинский механический завод Разливка металла в Литейном цехе 1977 год дела 1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00" y="1825614"/>
            <a:ext cx="7072362" cy="3889402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000100" y="5857892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Разливка металла в литейном цехе. 1977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102</a:t>
            </a:r>
            <a:endParaRPr lang="ru-RU" sz="1600" b="1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uv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66" y="5572140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浸出2-1-1024x6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450056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uv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3  Основатели УСТЬ-ЛАБИНСКОГО ЭМК -112 человек станица усть-лабинская 1935 год дела 1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1357298"/>
            <a:ext cx="7072362" cy="4143404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142976" y="5572140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Основатели Усть-Лабинского </a:t>
            </a:r>
            <a:r>
              <a:rPr lang="ru-RU" sz="1600" b="1" dirty="0" err="1" smtClean="0"/>
              <a:t>эфирномаслоэкстракционного</a:t>
            </a:r>
            <a:r>
              <a:rPr lang="ru-RU" sz="1600" b="1" dirty="0" smtClean="0"/>
              <a:t> комбината (112 человек). 1935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128</a:t>
            </a:r>
            <a:endParaRPr lang="ru-RU" sz="1600" b="1" dirty="0"/>
          </a:p>
        </p:txBody>
      </p:sp>
      <p:pic>
        <p:nvPicPr>
          <p:cNvPr id="23" name="Рисунок 22" descr="ЭМК - вид установки по предложению товарища Журилина Л. Г. 1951 год дело 1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678897" y="-178615"/>
            <a:ext cx="4071960" cy="7143802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285852" y="5572140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Усть-Лабинский эфирномаслоэкстракционный комбинат. Вид установки по предложению т. Умрихина Д.Г. 1951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103</a:t>
            </a:r>
            <a:endParaRPr lang="ru-RU" sz="1600" b="1" dirty="0"/>
          </a:p>
        </p:txBody>
      </p:sp>
      <p:pic>
        <p:nvPicPr>
          <p:cNvPr id="25" name="Рисунок 24" descr="1 ЭМК 1968 год дело 13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976" y="1357298"/>
            <a:ext cx="7215238" cy="4143404"/>
          </a:xfrm>
          <a:prstGeom prst="rect">
            <a:avLst/>
          </a:prstGeom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142976" y="5500702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Эфирный цех Усть-Лабинского </a:t>
            </a:r>
            <a:r>
              <a:rPr lang="ru-RU" sz="1600" b="1" dirty="0" err="1" smtClean="0"/>
              <a:t>эфирномаслоэкстракционного</a:t>
            </a:r>
            <a:r>
              <a:rPr lang="ru-RU" sz="1600" b="1" dirty="0" smtClean="0"/>
              <a:t> комбината. 1968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133</a:t>
            </a:r>
            <a:endParaRPr lang="ru-RU" sz="1600" b="1" dirty="0"/>
          </a:p>
        </p:txBody>
      </p:sp>
      <p:pic>
        <p:nvPicPr>
          <p:cNvPr id="27" name="Рисунок 26" descr="1971 Хор художественной самодеятельности и фирма маслоэкстракционного комбината 1971 год дело 10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678869" y="-178595"/>
            <a:ext cx="4143404" cy="7215190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4414" y="5572140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Хор художественной самодеятельности </a:t>
            </a:r>
          </a:p>
          <a:p>
            <a:pPr algn="ctr"/>
            <a:r>
              <a:rPr lang="ru-RU" sz="1600" b="1" dirty="0" smtClean="0"/>
              <a:t>Усть-Лабинского ЭМК. 1971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100</a:t>
            </a:r>
            <a:endParaRPr lang="ru-RU" sz="1600" b="1" dirty="0"/>
          </a:p>
        </p:txBody>
      </p:sp>
      <p:pic>
        <p:nvPicPr>
          <p:cNvPr id="31" name="Рисунок 30" descr="1973 Детский сад эфирномаслоэкстракционного комбината ЭМК город усть-лабинск 1973 год дело 10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2678869" y="-178595"/>
            <a:ext cx="4143404" cy="7215190"/>
          </a:xfrm>
          <a:prstGeom prst="rect">
            <a:avLst/>
          </a:prstGeom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285852" y="5572140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Детский сад Усть-Лабинского ЭМК. 1973 год.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101</a:t>
            </a:r>
            <a:endParaRPr lang="ru-RU" sz="1600" b="1" dirty="0"/>
          </a:p>
        </p:txBody>
      </p:sp>
      <p:pic>
        <p:nvPicPr>
          <p:cNvPr id="33" name="Рисунок 32" descr="1975 Открытие памятника монумента погибшим воинам 7 мая 1975 года на ЭМК дело 12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976" y="1357298"/>
            <a:ext cx="7215206" cy="4143403"/>
          </a:xfrm>
          <a:prstGeom prst="rect">
            <a:avLst/>
          </a:prstGeom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1285852" y="5572140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Открытие памятника-монумента погибшим воинам на территории Усть-Лабинского ЭМК. 7 мая 1975 года. </a:t>
            </a:r>
          </a:p>
          <a:p>
            <a:pPr algn="ctr"/>
            <a:r>
              <a:rPr lang="ru-RU" sz="1600" b="1" dirty="0" smtClean="0"/>
              <a:t>Опись № 1 "Фотодокументы (позитивы) постоянного хранения". </a:t>
            </a:r>
          </a:p>
          <a:p>
            <a:pPr algn="ctr"/>
            <a:r>
              <a:rPr lang="ru-RU" sz="1600" b="1" dirty="0" smtClean="0"/>
              <a:t>Ед. хр. № 121</a:t>
            </a:r>
            <a:endParaRPr lang="ru-RU" sz="1600" b="1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6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7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b719c39aa492fd355ff61f38c8504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4582089" cy="110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156" y="1446281"/>
            <a:ext cx="6503554" cy="405442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85852" y="5572140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Мемориал "Вечный огонь". Общий вид. 2019 год. </a:t>
            </a:r>
          </a:p>
          <a:p>
            <a:pPr algn="ctr"/>
            <a:r>
              <a:rPr lang="ru-RU" sz="1600" b="1" dirty="0" smtClean="0"/>
              <a:t>Опись № 1 постоянного хранения "Коллекция электронных фотодокументов по истории Усть-Лабинского района". Ед. хр. № 1144</a:t>
            </a:r>
            <a:endParaRPr lang="ru-RU" sz="1600" b="1" dirty="0"/>
          </a:p>
        </p:txBody>
      </p:sp>
      <p:pic>
        <p:nvPicPr>
          <p:cNvPr id="7" name="Рисунок 6" descr="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52" y="1428736"/>
            <a:ext cx="6572296" cy="4071966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42976" y="5572140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Солнечные часы – на стене 5-этажки по улице Октябрьской </a:t>
            </a:r>
          </a:p>
          <a:p>
            <a:pPr algn="ctr"/>
            <a:r>
              <a:rPr lang="ru-RU" sz="1600" b="1" dirty="0" smtClean="0"/>
              <a:t>(общий вид). 2019 год. Опись № 1 постоянного хранения "Коллекция электронных фотодокументов по истории Усть-Лабинского района". Ед. хр. № 1069</a:t>
            </a:r>
            <a:endParaRPr lang="ru-RU" sz="1600" dirty="0"/>
          </a:p>
        </p:txBody>
      </p:sp>
      <p:pic>
        <p:nvPicPr>
          <p:cNvPr id="10" name="Рисунок 9" descr="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414" y="1428736"/>
            <a:ext cx="6643702" cy="4071965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42976" y="5643578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Ремонт тротуаров в городе Усть-Лабинске. 2020 год. </a:t>
            </a:r>
          </a:p>
          <a:p>
            <a:pPr algn="ctr"/>
            <a:r>
              <a:rPr lang="ru-RU" sz="1600" b="1" dirty="0" smtClean="0"/>
              <a:t>Опись № 1 постоянного хранения "Коллекция электронных фотодокументов по истории Усть-Лабинского района". Ед. хр. № 1203</a:t>
            </a:r>
            <a:endParaRPr lang="ru-RU" sz="1600" dirty="0"/>
          </a:p>
        </p:txBody>
      </p:sp>
      <p:pic>
        <p:nvPicPr>
          <p:cNvPr id="12" name="Рисунок 11" descr="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4414" y="1428736"/>
            <a:ext cx="6679421" cy="4071966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214414" y="5500702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Архитектурное сооружение - фонтан (на пересечении улиц Ленина и Красной). 2020 год. Опись № 1 постоянного хранения "Коллекция электронных фотодокументов по истории Усть-Лабинского района". Ед. хр. № 1204</a:t>
            </a:r>
            <a:endParaRPr lang="ru-RU" sz="1600" dirty="0"/>
          </a:p>
        </p:txBody>
      </p:sp>
      <p:pic>
        <p:nvPicPr>
          <p:cNvPr id="14" name="Рисунок 13" descr="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4414" y="1357298"/>
            <a:ext cx="6715172" cy="3786214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142976" y="5643578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Общий вид мемориала "Вечный огонь". 2021 год. Опись № 1 постоянного хранения "Коллекция электронных фотодокументов по истории Усть-Лабинского района". Ед. хр. № 1262</a:t>
            </a:r>
            <a:endParaRPr lang="ru-RU" sz="1600" dirty="0"/>
          </a:p>
        </p:txBody>
      </p:sp>
      <p:pic>
        <p:nvPicPr>
          <p:cNvPr id="16" name="Рисунок 15" descr="1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2976" y="1357298"/>
            <a:ext cx="6858048" cy="3786214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71538" y="5429264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Общий вид баннера в память о ветеранах ВОВ братьях </a:t>
            </a:r>
            <a:r>
              <a:rPr lang="ru-RU" sz="1600" b="1" dirty="0" err="1" smtClean="0"/>
              <a:t>Красносельских</a:t>
            </a:r>
            <a:r>
              <a:rPr lang="ru-RU" sz="1600" b="1" dirty="0" smtClean="0"/>
              <a:t>. 2021 год. Опись № 1 постоянного хранения "Коллекция электронных фотодокументов по истории Усть-Лабинского района". Ед. хр. № 1266</a:t>
            </a:r>
            <a:endParaRPr lang="ru-RU" sz="1600" b="1" dirty="0"/>
          </a:p>
        </p:txBody>
      </p:sp>
      <p:pic>
        <p:nvPicPr>
          <p:cNvPr id="19" name="Рисунок 18" descr="26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538" y="1357299"/>
            <a:ext cx="6929486" cy="4071965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071538" y="5643578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Общий вид светомузыкального фонтана. 2022 год. Опись № 1 постоянного хранения "Коллекция электронных фотодокументов по истории Усть-Лабинского района". Ед. хр. № 1366</a:t>
            </a:r>
            <a:endParaRPr lang="ru-RU" sz="1600" dirty="0"/>
          </a:p>
        </p:txBody>
      </p:sp>
      <p:pic>
        <p:nvPicPr>
          <p:cNvPr id="21" name="Рисунок 20" descr="2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1538" y="1357298"/>
            <a:ext cx="7000924" cy="4071965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071538" y="5643578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Общий вид светомузыкального фонтана. 2022 год. Опись № 1 постоянного хранения "Коллекция электронных фотодокументов по истории Усть-Лабинского района". Ед. хр. № 1367</a:t>
            </a:r>
            <a:endParaRPr lang="ru-RU" sz="1600" dirty="0"/>
          </a:p>
        </p:txBody>
      </p:sp>
      <p:pic>
        <p:nvPicPr>
          <p:cNvPr id="26" name="Рисунок 25" descr="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00100" y="1357298"/>
            <a:ext cx="7143800" cy="4071966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071538" y="5572140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Общий вид здания лицея имени Н.И. Лобачевского. 2022 год. </a:t>
            </a:r>
          </a:p>
          <a:p>
            <a:pPr algn="ctr"/>
            <a:r>
              <a:rPr lang="ru-RU" sz="1600" b="1" dirty="0" smtClean="0"/>
              <a:t>Опись № 1 постоянного хранения "Коллекция электронных фотодокументов по истории Усть-Лабинского района". Ед. хр. № 1358</a:t>
            </a:r>
            <a:endParaRPr lang="ru-RU" sz="1600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6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7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9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1000"/>
                            </p:stCondLst>
                            <p:childTnLst>
                              <p:par>
                                <p:cTn id="10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1000"/>
                            </p:stCondLst>
                            <p:childTnLst>
                              <p:par>
                                <p:cTn id="1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2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5).jp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далеко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42852"/>
            <a:ext cx="4286280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309937_cb82f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240"/>
            <a:ext cx="2214546" cy="1428760"/>
          </a:xfrm>
          <a:prstGeom prst="rect">
            <a:avLst/>
          </a:prstGeom>
        </p:spPr>
      </p:pic>
      <p:pic>
        <p:nvPicPr>
          <p:cNvPr id="19" name="Рисунок 18" descr="2uv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5572140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dddf610e85f1ae93b7932ac77b7aecd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3929066"/>
            <a:ext cx="4441491" cy="2147892"/>
          </a:xfrm>
          <a:prstGeom prst="rect">
            <a:avLst/>
          </a:prstGeom>
        </p:spPr>
      </p:pic>
      <p:pic>
        <p:nvPicPr>
          <p:cNvPr id="33" name="Рисунок 32" descr="BlackandwhitePeskyDingo-size_restricted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10" y="1357298"/>
            <a:ext cx="2344790" cy="1857388"/>
          </a:xfrm>
          <a:prstGeom prst="rect">
            <a:avLst/>
          </a:prstGeom>
        </p:spPr>
      </p:pic>
      <p:pic>
        <p:nvPicPr>
          <p:cNvPr id="34" name="Рисунок 33" descr="DearestQuerulousHerring-size_restricted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0430" y="214290"/>
            <a:ext cx="6548832" cy="1419955"/>
          </a:xfrm>
          <a:prstGeom prst="rect">
            <a:avLst/>
          </a:prstGeom>
        </p:spPr>
      </p:pic>
      <p:sp>
        <p:nvSpPr>
          <p:cNvPr id="35" name="Блок-схема: альтернативный процесс 34"/>
          <p:cNvSpPr/>
          <p:nvPr/>
        </p:nvSpPr>
        <p:spPr>
          <a:xfrm rot="5400000">
            <a:off x="4679141" y="1178687"/>
            <a:ext cx="3857652" cy="464350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32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"Удобное географическое </a:t>
            </a:r>
            <a:r>
              <a:rPr lang="ru-RU" dirty="0" err="1" smtClean="0"/>
              <a:t>положе-ние</a:t>
            </a:r>
            <a:r>
              <a:rPr lang="ru-RU" dirty="0" smtClean="0"/>
              <a:t>, мягкий климат, наличие большого количества зверя, птицы и рыбы способствовали раннему появлению человека в районе нынешнего города  Усть-Лабинска.</a:t>
            </a:r>
          </a:p>
          <a:p>
            <a:pPr indent="432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Так А.С. Скрипкин, анализируя добытые археологами предметы материальной культуры и, в частности, раскопки Н.В. Анфимова, считает, что уже в ІІІ в. до н.э. здесь были крупные человеческие поселения (см. № 1). </a:t>
            </a:r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 rot="5400000">
            <a:off x="4679173" y="1178687"/>
            <a:ext cx="3857652" cy="464350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И.С. Каменецкий, принимавший участие в составлении археологической карты Усть-Лабинского района по итогам работы отрядов </a:t>
            </a:r>
            <a:r>
              <a:rPr lang="ru-RU" dirty="0" err="1" smtClean="0"/>
              <a:t>Северокавказс-кой</a:t>
            </a:r>
            <a:r>
              <a:rPr lang="ru-RU" dirty="0" smtClean="0"/>
              <a:t> экспедиции Института археологии Академии наук СССР в 1982 году, прослеживает чёткую племенную границу между поселениями в районе Усть-Лабинска - Воронежской - Васюринской и </a:t>
            </a:r>
            <a:r>
              <a:rPr lang="ru-RU" dirty="0" err="1" smtClean="0"/>
              <a:t>марьянско-корсунс-кими</a:t>
            </a:r>
            <a:r>
              <a:rPr lang="ru-RU" dirty="0" smtClean="0"/>
              <a:t> поселениями, расположенными ниже по течению Кубани.</a:t>
            </a:r>
            <a:endParaRPr lang="ru-RU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 rot="5400000">
            <a:off x="4357702" y="1357282"/>
            <a:ext cx="4500594" cy="464350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Большинство из этих поселений окончили свою жизнь во ІІ веке н.э., хотя некоторые из них существовали ещё в ІІІ веке н.э. (см. № 2).</a:t>
            </a:r>
          </a:p>
          <a:p>
            <a:pPr indent="457200" algn="just"/>
            <a:r>
              <a:rPr lang="ru-RU" dirty="0" smtClean="0"/>
              <a:t>М.М. Герасимова, сопоставляя, черепа из разных могильников Приазовья и Северного Кавказа конца прошлого тысячелетия до н.э. и начала первого тысячелетия нашей эры от Танаиса до Моздока и до Фанагории, отмечает антропологическое сходство населения этих районов, относящегося к "европеоидному типу со </a:t>
            </a:r>
            <a:r>
              <a:rPr lang="ru-RU" dirty="0" err="1" smtClean="0"/>
              <a:t>сравнитель-но</a:t>
            </a:r>
            <a:r>
              <a:rPr lang="ru-RU" dirty="0" smtClean="0"/>
              <a:t> низким и узким лицом"  (см. № 3).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 rot="5400000">
            <a:off x="4000496" y="1285860"/>
            <a:ext cx="5143536" cy="485778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Вообще же при раскопках Усть-Лабинского городища найдены предметы греческих, сирийских, египетских и других мастеров, что указывает на развитие торговых и культурных связей уже в древние времена.</a:t>
            </a:r>
          </a:p>
          <a:p>
            <a:pPr indent="457200" algn="just"/>
            <a:r>
              <a:rPr lang="ru-RU" dirty="0" smtClean="0"/>
              <a:t>Естественно, автохтонного </a:t>
            </a:r>
            <a:r>
              <a:rPr lang="ru-RU" dirty="0" err="1" smtClean="0"/>
              <a:t>населе-ния</a:t>
            </a:r>
            <a:r>
              <a:rPr lang="ru-RU" dirty="0" smtClean="0"/>
              <a:t> от того времени не осталось, и в древние времена, и в средние века на Северном Кавказе периодически </a:t>
            </a:r>
            <a:r>
              <a:rPr lang="ru-RU" dirty="0" err="1" smtClean="0"/>
              <a:t>появ-лялись</a:t>
            </a:r>
            <a:r>
              <a:rPr lang="ru-RU" dirty="0" smtClean="0"/>
              <a:t> орды всё новых и новых </a:t>
            </a:r>
            <a:r>
              <a:rPr lang="ru-RU" dirty="0" err="1" smtClean="0"/>
              <a:t>завое-вателей</a:t>
            </a:r>
            <a:r>
              <a:rPr lang="ru-RU" dirty="0" smtClean="0"/>
              <a:t>, которые стирали с </a:t>
            </a:r>
            <a:r>
              <a:rPr lang="ru-RU" dirty="0" err="1" smtClean="0"/>
              <a:t>географи-ческой</a:t>
            </a:r>
            <a:r>
              <a:rPr lang="ru-RU" dirty="0" smtClean="0"/>
              <a:t> карты своих предшественников. Менялись не только народы, но и </a:t>
            </a:r>
            <a:r>
              <a:rPr lang="ru-RU" dirty="0" err="1" smtClean="0"/>
              <a:t>рели-гии</a:t>
            </a:r>
            <a:r>
              <a:rPr lang="ru-RU" dirty="0" smtClean="0"/>
              <a:t>: язычество, иудаизм, православие, магометанство и снова православие.</a:t>
            </a:r>
            <a:endParaRPr lang="ru-RU" dirty="0" smtClean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4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er_p-942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8" y="142852"/>
            <a:ext cx="507209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7a6984437b667f3f0fa3fe770de67c53.jpg"/>
          <p:cNvPicPr>
            <a:picLocks noChangeAspect="1"/>
          </p:cNvPicPr>
          <p:nvPr/>
        </p:nvPicPr>
        <p:blipFill>
          <a:blip r:embed="rId5">
            <a:lum bright="22000"/>
          </a:blip>
          <a:stretch>
            <a:fillRect/>
          </a:stretch>
        </p:blipFill>
        <p:spPr>
          <a:xfrm>
            <a:off x="1214414" y="1785926"/>
            <a:ext cx="2500313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714348" y="4929198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+mj-lt"/>
              </a:rPr>
              <a:t>Опись № 1 "Фотодокументы (позитивы)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+mj-lt"/>
              </a:rPr>
              <a:t>постоянного хранения". Ед. хр. №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558.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 rot="5400000">
            <a:off x="5107785" y="1035827"/>
            <a:ext cx="3500462" cy="414340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Само название нынешнего города связано с именем великого русского полководца А.В. Суворова. Приняв под своё командование Кубанский корпус, он построил вдоль реки Кубани систему пограничных укреплений, </a:t>
            </a:r>
            <a:r>
              <a:rPr lang="ru-RU" dirty="0" err="1" smtClean="0"/>
              <a:t>состоя-шую</a:t>
            </a:r>
            <a:r>
              <a:rPr lang="ru-RU" dirty="0" smtClean="0"/>
              <a:t> из 6 крепостей и 14 фельдшанцев (редутов). В числе крепостей была  и  Усть-Лабинская. </a:t>
            </a:r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 rot="5400000">
            <a:off x="4929190" y="1214422"/>
            <a:ext cx="3857652" cy="414340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Правда, эта система охраны границы имела ту особенность, что укрепления занимались регулярными войсками весной, когда появлялась трава и можно было ожидать набегов горских народов. Поздней же осенью войска уходили на зимние квартиры за реку Ею, которая в то время была официальной </a:t>
            </a:r>
            <a:r>
              <a:rPr lang="ru-RU" dirty="0" err="1" smtClean="0"/>
              <a:t>грани-цей</a:t>
            </a:r>
            <a:r>
              <a:rPr lang="ru-RU" dirty="0" smtClean="0"/>
              <a:t> между Оттоманскою Портою и Российской Империей.</a:t>
            </a:r>
            <a:endParaRPr lang="ru-RU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 rot="5400000">
            <a:off x="4750595" y="1321579"/>
            <a:ext cx="4214842" cy="414340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Постоянными стали </a:t>
            </a:r>
            <a:r>
              <a:rPr lang="ru-RU" dirty="0" err="1" smtClean="0"/>
              <a:t>гарни-зоны</a:t>
            </a:r>
            <a:r>
              <a:rPr lang="ru-RU" dirty="0" smtClean="0"/>
              <a:t> в укреплениях по Кубани после 1783 года, когда границей между Турцией и Россией стала река Кубань. Тогда границу от устья Кубани (от старого русла, которое сейчас называется Джигой) до поста Изрядный источник (между нынешними станицами Васюринской и Воронежской) заняли полки Кубанского корпуса, а верхнекубанские кордоны - полки Кавказского корпуса. </a:t>
            </a: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 rot="5400000">
            <a:off x="4572000" y="1357298"/>
            <a:ext cx="4572032" cy="414340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Началась перестройка старых и строительство новых укреплений. Часть укреплений получила своё наименование по названиям строивших их и нёсших в них службу полков российской армии: Кавказского, Казанского, </a:t>
            </a:r>
            <a:r>
              <a:rPr lang="ru-RU" dirty="0" err="1" smtClean="0"/>
              <a:t>Тифлис-ского</a:t>
            </a:r>
            <a:r>
              <a:rPr lang="ru-RU" dirty="0" smtClean="0"/>
              <a:t>, Ладожского и Воронежского (см. № 4).</a:t>
            </a:r>
          </a:p>
          <a:p>
            <a:pPr indent="457200" algn="just"/>
            <a:r>
              <a:rPr lang="ru-RU" dirty="0" smtClean="0"/>
              <a:t>Самый ранний состав Усть-Лабинского гарнизона мы можем найти в собранных академиком Бутковым документах, которые были опубликованы в 1888 году в "Кавказском сборнике". </a:t>
            </a:r>
            <a:endParaRPr lang="ru-RU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 rot="5400000">
            <a:off x="4786314" y="1357298"/>
            <a:ext cx="4143404" cy="414340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Там, в рапорте от 20 июля 1789 года сообщается, что под командованием генерал-майора Булгакова в крепости несли службу батальон гренадер </a:t>
            </a:r>
            <a:r>
              <a:rPr lang="ru-RU" dirty="0" err="1" smtClean="0"/>
              <a:t>Нижегородс-кого</a:t>
            </a:r>
            <a:r>
              <a:rPr lang="ru-RU" dirty="0" smtClean="0"/>
              <a:t> полка, рота гренадер Ладожского полка, батальон егерей; четыре эскадрона драгун Таганрогского и два эскадрона драгун Астраханского полков,  два эскадрона карабинеров Нарвского полка, двести донских и сто хоперских казаков (см. № 5). </a:t>
            </a:r>
            <a:endParaRPr lang="ru-RU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3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4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e9454f9-4447-571e-9e1c-0f7441d8ce42.jpg"/>
          <p:cNvPicPr>
            <a:picLocks noChangeAspect="1"/>
          </p:cNvPicPr>
          <p:nvPr/>
        </p:nvPicPr>
        <p:blipFill>
          <a:blip r:embed="rId2">
            <a:lum bright="1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uv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566" y="5643578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3" y="142851"/>
            <a:ext cx="4643470" cy="135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Блок-схема: альтернативный процесс 9"/>
          <p:cNvSpPr/>
          <p:nvPr/>
        </p:nvSpPr>
        <p:spPr>
          <a:xfrm rot="5400000">
            <a:off x="4714876" y="1357298"/>
            <a:ext cx="4357718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Впервые вопрос о замене регулярных войск в укреплениях по Кубани поднял командир Кавказского корпуса генерал-аншеф Гудович И.В. Проведя инвентаризацию укреплений от устья Терека до устья Кубани и проанализировав обстановку на границе, он пришел к выводу, что регулярные части армии не приспособлены к пограничной службе и требуется замена их более приспособленными к такой службе казачьими частями. </a:t>
            </a:r>
            <a:endParaRPr lang="ru-RU" dirty="0"/>
          </a:p>
        </p:txBody>
      </p:sp>
      <p:pic>
        <p:nvPicPr>
          <p:cNvPr id="12" name="Рисунок 11" descr="Крепость города усть-лабинска основана в 1778 году суворовым 2000 год дела 3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857364"/>
            <a:ext cx="4214842" cy="3071834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71472" y="5214950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Опись № 1 "Фотодокументы (позитивы) постоянного хранения". Ед. хр. № 324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 rot="5400000">
            <a:off x="4464859" y="1393001"/>
            <a:ext cx="4857784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В поданном на имя императрицы Екатерины</a:t>
            </a:r>
            <a:r>
              <a:rPr lang="ru-RU" b="1" dirty="0" smtClean="0"/>
              <a:t> </a:t>
            </a:r>
            <a:r>
              <a:rPr lang="ru-RU" dirty="0" smtClean="0"/>
              <a:t>ІІ рапорте он писал: "...Дерзаю представить </a:t>
            </a:r>
            <a:r>
              <a:rPr lang="ru-RU" dirty="0" err="1" smtClean="0"/>
              <a:t>всеподдан-нейшее</a:t>
            </a:r>
            <a:r>
              <a:rPr lang="ru-RU" dirty="0" smtClean="0"/>
              <a:t> моё мнение о учреждении крепостей и о занятии некоторых редутов на удобных местах по Кубани, сделанных мною для сообщения при походе под Анапу, до устья реки Лаба...</a:t>
            </a:r>
          </a:p>
          <a:p>
            <a:pPr indent="457200" algn="just"/>
            <a:r>
              <a:rPr lang="ru-RU" dirty="0" smtClean="0"/>
              <a:t>Потом вместо редута, прозываемого Усть-Лабинский, сделать вновь крепость против устья реки Лаба, вытекающей из гор и впадавшей в Кубань, в ней поставить два баталиона егерей и восемь  линейных  пушек. </a:t>
            </a:r>
            <a:endParaRPr lang="ru-RU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 rot="5400000">
            <a:off x="5107801" y="1250125"/>
            <a:ext cx="3571900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При ней в приличном месте поселить большую станицу вновь предполагаемого к поселению казачьего полка. Сия крепость из самых важных потому, что оная закрывать должна весь правый фланг линии..." Для закрытия границы Гудович предлагал переселить сюда казаков Волгского и Хопёрского полков (см. № 6).</a:t>
            </a:r>
            <a:endParaRPr lang="ru-RU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 rot="5400000">
            <a:off x="4107669" y="1250125"/>
            <a:ext cx="5572164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Ответ Екатерины ІІ </a:t>
            </a:r>
            <a:r>
              <a:rPr lang="ru-RU" dirty="0" err="1" smtClean="0"/>
              <a:t>после-довал</a:t>
            </a:r>
            <a:r>
              <a:rPr lang="ru-RU" dirty="0" smtClean="0"/>
              <a:t> 28 февраля. В нём в частности, говорилось: "...Третье. Хоперских и Волгских казаков, переселять не признаем </a:t>
            </a:r>
            <a:r>
              <a:rPr lang="ru-RU" dirty="0" err="1" smtClean="0"/>
              <a:t>полез-ным</a:t>
            </a:r>
            <a:r>
              <a:rPr lang="ru-RU" dirty="0" smtClean="0"/>
              <a:t>; предназначаемые же вами 12 станиц на означенных на карте местах населите казаками войска Донского, считая не менее 200 семей в каждой станице, да в Усть-Лабинской 400; по сему исчислению всего до 3000 семей потребно. Всего легче и  удобнее признаем употребление к сему 6 донских полков, уже на линии под начальством вашим находящихся, коих, разделя по станицам, прикажите им с весны строить избы..." (см. № 7).</a:t>
            </a:r>
            <a:endParaRPr lang="ru-RU" dirty="0"/>
          </a:p>
        </p:txBody>
      </p:sp>
      <p:pic>
        <p:nvPicPr>
          <p:cNvPr id="21" name="Рисунок 20" descr="Казаки шестой сотни первого екатеринодарского полка 1907 год дело 2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1785926"/>
            <a:ext cx="4500594" cy="3214710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00034" y="5143512"/>
            <a:ext cx="378621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Казаки 6-й </a:t>
            </a:r>
            <a:r>
              <a:rPr lang="ru-RU" sz="1200" b="1" dirty="0" smtClean="0">
                <a:ea typeface="Times New Roman" pitchFamily="18" charset="0"/>
                <a:cs typeface="Times New Roman" pitchFamily="18" charset="0"/>
              </a:rPr>
              <a:t>сотни</a:t>
            </a: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 первого </a:t>
            </a:r>
            <a:r>
              <a:rPr lang="ru-RU" sz="1400" b="1" dirty="0" err="1" smtClean="0">
                <a:ea typeface="Times New Roman" pitchFamily="18" charset="0"/>
                <a:cs typeface="Times New Roman" pitchFamily="18" charset="0"/>
              </a:rPr>
              <a:t>Екатеринодарс-кого</a:t>
            </a: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 полка Кубанского казачьего войска. </a:t>
            </a:r>
            <a:r>
              <a:rPr lang="ru-RU" sz="1400" b="1" dirty="0" smtClean="0"/>
              <a:t>Опись № 1 "Фотодокументы (позитивы) постоянного хранения".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Ед. хр. № </a:t>
            </a: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230. </a:t>
            </a:r>
            <a:endParaRPr lang="ru-RU" sz="1400" b="1" dirty="0" smtClean="0">
              <a:cs typeface="Arial" pitchFamily="34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 rot="5400000">
            <a:off x="4107669" y="1321563"/>
            <a:ext cx="5572164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Гудович И.В. постоянно подчеркивал важность Усть-Лабинской крепости. Так 6 июня 1792 года он сообщал графу Н.И. Салтыкову: "Приехавши на линию</a:t>
            </a:r>
            <a:r>
              <a:rPr lang="ru-RU" cap="small" dirty="0" smtClean="0"/>
              <a:t> </a:t>
            </a:r>
            <a:r>
              <a:rPr lang="ru-RU" dirty="0" smtClean="0"/>
              <a:t>и объездивши более тысячи верст, я успел заложить две новые крепости: на реке Тереке при шелковом заводе и на Кубани - важнейшую и большую Усть-Лабинскую.... Крепости сии, а особливо Усть-Лабинская не такого рода, каковые здесь прежде деланы и которые больше похожи на обнесенное небольшим рвом селение, но таковы, что сами за себя постоят, а особливо Усть-Лабинская. </a:t>
            </a:r>
            <a:endParaRPr lang="ru-RU" dirty="0"/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 rot="5400000">
            <a:off x="5429272" y="1285844"/>
            <a:ext cx="2928958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Она будет, хотя без покрытого пути, по выгодном своём положении, порядочным валом и рвом может отпор дать хотя какому неприятелю, и можно сказать, что она защита будет главная всему здешнему краю, прикрывая весь правый фланг  линии... (см. № 8).</a:t>
            </a:r>
            <a:endParaRPr lang="ru-RU" dirty="0"/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 rot="5400000">
            <a:off x="4321983" y="1321563"/>
            <a:ext cx="5000660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А 16 ноября 1793 года он же докладывал императрице: "…Теперь Всеподданнейше доношу, что крепость Усть-Лабинская на Кубани, важнейшая на линии своим положением, пространством и укреплением, в половине прошедшего октября работою земляною вся в обороне отстроена, кроме малой части неоконченного рва в куртинах, который при самом начале весны доделан будет, и кроме подъёмных мостов и ворот, которые ещё в нынешнюю зиму в способное время сделаны будут. </a:t>
            </a:r>
            <a:endParaRPr lang="ru-RU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 rot="5400000">
            <a:off x="5072082" y="1357282"/>
            <a:ext cx="3500462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Казармов сделано столько, что теперь без нужды там на зиму поставлены два батальона егерей, эскадрон драгун и подле крепости в землянках, для разъездов, полк Донской казачий; на валах крепостных поставлены тридцать девять орудий, все оные снабжены довольным числом снарядов и, сверх того, запасом пороховым…"  (см. № 9).</a:t>
            </a: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 rot="5400000">
            <a:off x="4393421" y="1393001"/>
            <a:ext cx="5000660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Как уже говорилось, генерал-аншефу И.В. Гудовичу, </a:t>
            </a:r>
            <a:r>
              <a:rPr lang="ru-RU" dirty="0" err="1" smtClean="0"/>
              <a:t>находив-шемуся</a:t>
            </a:r>
            <a:r>
              <a:rPr lang="ru-RU" dirty="0" smtClean="0"/>
              <a:t> на Северном Кавказе, наилучшим вариантом занятия пограничной линии казачьими войсками представлялось </a:t>
            </a:r>
            <a:r>
              <a:rPr lang="ru-RU" dirty="0" err="1" smtClean="0"/>
              <a:t>пересе-лить</a:t>
            </a:r>
            <a:r>
              <a:rPr lang="ru-RU" dirty="0" smtClean="0"/>
              <a:t> на передовые линии уже находившихся здесь Волгского и Хоперского казачьих подков; императрице Екатерине ІІ и её советникам, находившимся в Санкт-Петербурге, более удобным представлялось разделить </a:t>
            </a:r>
            <a:r>
              <a:rPr lang="ru-RU" dirty="0" err="1" smtClean="0"/>
              <a:t>слу-живших</a:t>
            </a:r>
            <a:r>
              <a:rPr lang="ru-RU" dirty="0" smtClean="0"/>
              <a:t> на  линии донских казаков на станицы и подвезти к ним семейства.</a:t>
            </a:r>
            <a:endParaRPr lang="ru-RU" dirty="0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 rot="5400000">
            <a:off x="3964793" y="1250125"/>
            <a:ext cx="5857916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Как бы то ни было, А.В. Гудович получил восочайший указ и приступил к его выполнению. Е.Д. Фелицын, внимательно изучивший доступные ему документы того времени, век назад писал: </a:t>
            </a:r>
          </a:p>
          <a:p>
            <a:pPr indent="457200" algn="just"/>
            <a:r>
              <a:rPr lang="ru-RU" dirty="0" smtClean="0"/>
              <a:t>"С понятным нетерпением, ожидая скорой смены и </a:t>
            </a:r>
            <a:r>
              <a:rPr lang="ru-RU" dirty="0" err="1" smtClean="0"/>
              <a:t>возвра-щения</a:t>
            </a:r>
            <a:r>
              <a:rPr lang="ru-RU" dirty="0" smtClean="0"/>
              <a:t> на родину, после трехлетней очередной службы на Кавказе, казаки находившиеся на Кубанской линии, были сильно изумлены, когда им объявили, что по Высочайшему повелению они оставляются на Кубани для </a:t>
            </a:r>
            <a:r>
              <a:rPr lang="ru-RU" dirty="0" err="1" smtClean="0"/>
              <a:t>засе-ления</a:t>
            </a:r>
            <a:r>
              <a:rPr lang="ru-RU" dirty="0" smtClean="0"/>
              <a:t> новых станиц и, </a:t>
            </a:r>
            <a:r>
              <a:rPr lang="ru-RU" dirty="0" err="1" smtClean="0"/>
              <a:t>следова-тельно</a:t>
            </a:r>
            <a:r>
              <a:rPr lang="ru-RU" dirty="0" smtClean="0"/>
              <a:t>, должны навсегда </a:t>
            </a:r>
            <a:r>
              <a:rPr lang="ru-RU" dirty="0" err="1" smtClean="0"/>
              <a:t>расста-ться</a:t>
            </a:r>
            <a:r>
              <a:rPr lang="ru-RU" dirty="0" smtClean="0"/>
              <a:t> с надеждой на возвращение домой.</a:t>
            </a:r>
            <a:endParaRPr lang="ru-RU" dirty="0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 rot="5400000">
            <a:off x="4214826" y="1357282"/>
            <a:ext cx="5357850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Это неожиданное распоряжение повергло их в глубокую печаль, в среде казаков начало проявляться видимое неудовольствие, </a:t>
            </a:r>
            <a:r>
              <a:rPr lang="ru-RU" dirty="0" err="1" smtClean="0"/>
              <a:t>обра-тившееся</a:t>
            </a:r>
            <a:r>
              <a:rPr lang="ru-RU" dirty="0" smtClean="0"/>
              <a:t> в открытое </a:t>
            </a:r>
            <a:r>
              <a:rPr lang="ru-RU" dirty="0" err="1" smtClean="0"/>
              <a:t>неповино-вение</a:t>
            </a:r>
            <a:r>
              <a:rPr lang="ru-RU" dirty="0" smtClean="0"/>
              <a:t> своему начальству, </a:t>
            </a:r>
            <a:r>
              <a:rPr lang="ru-RU" dirty="0" err="1" smtClean="0"/>
              <a:t>обнару-жившееся</a:t>
            </a:r>
            <a:r>
              <a:rPr lang="ru-RU" dirty="0" smtClean="0"/>
              <a:t> прежде всего в атаманском полку Поздеева. Обязанные по распоряжению генерал-майора Савельева </a:t>
            </a:r>
            <a:r>
              <a:rPr lang="ru-RU" dirty="0" err="1" smtClean="0"/>
              <a:t>выс-тавлять</a:t>
            </a:r>
            <a:r>
              <a:rPr lang="ru-RU" dirty="0" smtClean="0"/>
              <a:t> определенное число рабочих для рубки леса и устройства домов, казаки атаманского полка отказались исполнять это требование. Увещевания местных </a:t>
            </a:r>
            <a:r>
              <a:rPr lang="ru-RU" dirty="0" err="1" smtClean="0"/>
              <a:t>началь-ников</a:t>
            </a:r>
            <a:r>
              <a:rPr lang="ru-RU" dirty="0" smtClean="0"/>
              <a:t> и своих офицеров не имели на них никакого влияния. </a:t>
            </a:r>
            <a:endParaRPr lang="ru-RU" dirty="0"/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 rot="5400000">
            <a:off x="4393421" y="1464439"/>
            <a:ext cx="5000660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Волнение быстро </a:t>
            </a:r>
            <a:r>
              <a:rPr lang="ru-RU" dirty="0" err="1" smtClean="0"/>
              <a:t>распрост-ранилось</a:t>
            </a:r>
            <a:r>
              <a:rPr lang="ru-RU" dirty="0" smtClean="0"/>
              <a:t> и на другие (Кошкина и Луковкина) полки. Казаки на тайных сходках стали </a:t>
            </a:r>
            <a:r>
              <a:rPr lang="ru-RU" dirty="0" err="1" smtClean="0"/>
              <a:t>уговари-ваться</a:t>
            </a:r>
            <a:r>
              <a:rPr lang="ru-RU" dirty="0" smtClean="0"/>
              <a:t> между собою к побегу на Дон. Душой и руководителем возникшего замысла был атаманского Поздеева полка казак Екатерининской станицы Никита Иванович Белогородов, человек решительного характера, </a:t>
            </a:r>
            <a:r>
              <a:rPr lang="ru-RU" dirty="0" err="1" smtClean="0"/>
              <a:t>дерз-кий</a:t>
            </a:r>
            <a:r>
              <a:rPr lang="ru-RU" dirty="0" smtClean="0"/>
              <a:t>, готовый на самое отважное, рискованное предприятие и </a:t>
            </a:r>
            <a:r>
              <a:rPr lang="ru-RU" dirty="0" err="1" smtClean="0"/>
              <a:t>обла-дающий</a:t>
            </a:r>
            <a:r>
              <a:rPr lang="ru-RU" dirty="0" smtClean="0"/>
              <a:t> способностью подчинять своему, влиянию других" (см. №10).</a:t>
            </a: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 rot="5400000">
            <a:off x="5357834" y="1428720"/>
            <a:ext cx="2928958" cy="407199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Всё это закончилось побегом на Дон всех трех полков (без офицеров, но со знаменами), волнениями в донских станицах, усмирением бунтовщиков и осуждением зачинщиков, что затянуло время переселения на два года и заселения в 1794 году только 6 станиц вместо намеченных 12-ти.</a:t>
            </a:r>
            <a:endParaRPr lang="ru-RU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2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8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5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4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5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5500"/>
                            </p:stCondLst>
                            <p:childTnLst>
                              <p:par>
                                <p:cTn id="94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25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04" presetID="10" presetClass="exit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3500"/>
                            </p:stCondLst>
                            <p:childTnLst>
                              <p:par>
                                <p:cTn id="10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400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9500"/>
                            </p:stCondLst>
                            <p:childTnLst>
                              <p:par>
                                <p:cTn id="1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0"/>
                            </p:stCondLst>
                            <p:childTnLst>
                              <p:par>
                                <p:cTn id="124" presetID="10" presetClass="exit" presetSubtype="0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5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1000"/>
                            </p:stCondLst>
                            <p:childTnLst>
                              <p:par>
                                <p:cTn id="134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6500"/>
                            </p:stCondLst>
                            <p:childTnLst>
                              <p:par>
                                <p:cTn id="1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7000"/>
                            </p:stCondLst>
                            <p:childTnLst>
                              <p:par>
                                <p:cTn id="144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2500"/>
                            </p:stCondLst>
                            <p:childTnLst>
                              <p:par>
                                <p:cTn id="1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3000"/>
                            </p:stCondLst>
                            <p:childTnLst>
                              <p:par>
                                <p:cTn id="154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2" animBg="1"/>
      <p:bldP spid="13" grpId="0"/>
      <p:bldP spid="13" grpId="1"/>
      <p:bldP spid="18" grpId="0" animBg="1"/>
      <p:bldP spid="19" grpId="0" animBg="1"/>
      <p:bldP spid="20" grpId="0" animBg="1"/>
      <p:bldP spid="20" grpId="1" animBg="1"/>
      <p:bldP spid="23" grpId="0"/>
      <p:bldP spid="26" grpId="0" animBg="1"/>
      <p:bldP spid="22" grpId="0" animBg="1"/>
      <p:bldP spid="25" grpId="0" animBg="1"/>
      <p:bldP spid="31" grpId="0" animBg="1"/>
      <p:bldP spid="24" grpId="0" animBg="1"/>
      <p:bldP spid="27" grpId="0" animBg="1"/>
      <p:bldP spid="2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2uv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566" y="5801442"/>
            <a:ext cx="2875276" cy="1270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14290"/>
            <a:ext cx="4800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Блок-схема: альтернативный процесс 4"/>
          <p:cNvSpPr/>
          <p:nvPr/>
        </p:nvSpPr>
        <p:spPr>
          <a:xfrm rot="5400000">
            <a:off x="4786314" y="1285860"/>
            <a:ext cx="421484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К началу лета 1794 года из казаков замирённых пяти станиц Донского казачьего войска было сформировано шесть </a:t>
            </a:r>
            <a:r>
              <a:rPr lang="ru-RU" dirty="0" err="1" smtClean="0"/>
              <a:t>переселен-ческих</a:t>
            </a:r>
            <a:r>
              <a:rPr lang="ru-RU" dirty="0" smtClean="0"/>
              <a:t> партии для отправки на Кубань, причём, партии </a:t>
            </a:r>
            <a:r>
              <a:rPr lang="ru-RU" dirty="0" err="1" smtClean="0"/>
              <a:t>формиро-вали</a:t>
            </a:r>
            <a:r>
              <a:rPr lang="ru-RU" dirty="0" smtClean="0"/>
              <a:t> так, чтобы в одной партии не оказалось близких родственников. В результате, почти во всех станицах оказались </a:t>
            </a:r>
            <a:r>
              <a:rPr lang="ru-RU" dirty="0" err="1" smtClean="0"/>
              <a:t>однофамиль-цы</a:t>
            </a:r>
            <a:r>
              <a:rPr lang="ru-RU" dirty="0" smtClean="0"/>
              <a:t>. В течение июня 1794 года все партии, с разрывом в несколько дней отправились в места нового поселения.</a:t>
            </a:r>
            <a:endParaRPr lang="ru-RU" dirty="0"/>
          </a:p>
        </p:txBody>
      </p:sp>
      <p:pic>
        <p:nvPicPr>
          <p:cNvPr id="6" name="Рисунок 5" descr="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785926"/>
            <a:ext cx="4286280" cy="337542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71472" y="5286388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+mj-lt"/>
              </a:rPr>
              <a:t>Опись № 1 "Фотодокументы (позитивы)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+mj-lt"/>
              </a:rPr>
              <a:t>постоянного хранения". Ед. хр. №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334.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 rot="5400000">
            <a:off x="4036215" y="1250141"/>
            <a:ext cx="557216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Во втором томе Кубанского сборника изданного в 1891 году наш известный историк Ф.А. Щербина подчеркивает, что донские казаки были поселены при крепости Усть-Лабинской "под руководством генерала Фере" (см. № 11). Инженер генерал-майор Фере, личность известная на Северном Кавказе. Сюда он прибыл 8 сентября 1792 года руководить строительством укреплений вдоль Кубани. По словам Е.Д. Фелицына в первом же рапорте генерал-аншефу И.В. </a:t>
            </a:r>
            <a:r>
              <a:rPr lang="ru-RU" dirty="0" err="1" smtClean="0"/>
              <a:t>Гудо-вичу</a:t>
            </a:r>
            <a:r>
              <a:rPr lang="ru-RU" dirty="0" smtClean="0"/>
              <a:t>, он отмечал, "что </a:t>
            </a:r>
            <a:r>
              <a:rPr lang="ru-RU" dirty="0" err="1" smtClean="0"/>
              <a:t>производ-ство</a:t>
            </a:r>
            <a:r>
              <a:rPr lang="ru-RU" dirty="0" smtClean="0"/>
              <a:t> работ он нашел "в </a:t>
            </a:r>
            <a:r>
              <a:rPr lang="ru-RU" dirty="0" err="1" smtClean="0"/>
              <a:t>неожидан-ном</a:t>
            </a:r>
            <a:r>
              <a:rPr lang="ru-RU" dirty="0" smtClean="0"/>
              <a:t> успехе" и просил "</a:t>
            </a:r>
            <a:r>
              <a:rPr lang="ru-RU" dirty="0" err="1" smtClean="0"/>
              <a:t>великодуш-но</a:t>
            </a:r>
            <a:r>
              <a:rPr lang="ru-RU" dirty="0" smtClean="0"/>
              <a:t> наградить солдат </a:t>
            </a:r>
            <a:r>
              <a:rPr lang="ru-RU" dirty="0" err="1" smtClean="0"/>
              <a:t>заработан-ными</a:t>
            </a:r>
            <a:r>
              <a:rPr lang="ru-RU" dirty="0" smtClean="0"/>
              <a:t> деньгами".</a:t>
            </a:r>
            <a:endParaRPr lang="ru-RU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 rot="5400000">
            <a:off x="3857620" y="1285860"/>
            <a:ext cx="592935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Далее историк пишет: "...Постройка новых крепостей производилась с педантическим соблюдением всех правил фортификационного искусства и потребовала со стороны войск огромного труда. Чтобы составить себе некоторое понятие о тщательности, с которою производились работы, надо иметь в виду, что земля, </a:t>
            </a:r>
            <a:r>
              <a:rPr lang="ru-RU" dirty="0" err="1" smtClean="0"/>
              <a:t>предназ-начавшаяся</a:t>
            </a:r>
            <a:r>
              <a:rPr lang="ru-RU" dirty="0" smtClean="0"/>
              <a:t> для насыпки валов, просеивалась через грохот, смачивалась водою, а при насыпке перекладывалась травяными кореньями, и прибивалась </a:t>
            </a:r>
            <a:r>
              <a:rPr lang="ru-RU" dirty="0" err="1" smtClean="0"/>
              <a:t>ручны-ми</a:t>
            </a:r>
            <a:r>
              <a:rPr lang="ru-RU" dirty="0" smtClean="0"/>
              <a:t> колотушками; </a:t>
            </a:r>
            <a:r>
              <a:rPr lang="ru-RU" dirty="0" err="1" smtClean="0"/>
              <a:t>контрэскарповые</a:t>
            </a:r>
            <a:r>
              <a:rPr lang="ru-RU" dirty="0" smtClean="0"/>
              <a:t> же крутости выравнивались по градусной доске и обрезывались под рейку. </a:t>
            </a:r>
            <a:endParaRPr lang="ru-RU" dirty="0"/>
          </a:p>
        </p:txBody>
      </p:sp>
      <p:pic>
        <p:nvPicPr>
          <p:cNvPr id="19" name="Рисунок 18" descr="89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1714488"/>
            <a:ext cx="4427271" cy="3429024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28596" y="5214950"/>
            <a:ext cx="378621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Дома Пискаревых.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Опись № 1 "Фотодокументы (позитивы) постоянного хранения". Ед. хр. № 896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 rot="5400000">
            <a:off x="4607719" y="1321579"/>
            <a:ext cx="4429156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О прочности постройки свидетельствуют хорошо </a:t>
            </a:r>
            <a:r>
              <a:rPr lang="ru-RU" dirty="0" err="1" smtClean="0"/>
              <a:t>сохра-нившиеся</a:t>
            </a:r>
            <a:r>
              <a:rPr lang="ru-RU" dirty="0" smtClean="0"/>
              <a:t> и в настоящем время (через сто лет) валы Кавказской, Усть-Лабинской крепостей и других старых укреплений на Кубани (см. № 12).</a:t>
            </a:r>
          </a:p>
          <a:p>
            <a:pPr indent="457200" algn="just"/>
            <a:r>
              <a:rPr lang="ru-RU" dirty="0" smtClean="0"/>
              <a:t>В 1794 году заканчивались последние работы в пограничных укреплениях и Фере, естественно, было поручено выбрать места под новые станицы и помочь в разбивке планов и постройке домов. </a:t>
            </a:r>
            <a:endParaRPr lang="ru-RU" dirty="0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 rot="5400000">
            <a:off x="4036215" y="1321579"/>
            <a:ext cx="557216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 станичных отчетах </a:t>
            </a:r>
            <a:r>
              <a:rPr lang="ru-RU" dirty="0" err="1" smtClean="0"/>
              <a:t>после-дующих</a:t>
            </a:r>
            <a:r>
              <a:rPr lang="ru-RU" dirty="0" smtClean="0"/>
              <a:t> лет повторяется, что "станица Усть-Лабинская устроена в 1794 году тесными дворами, огорожена вокруг плетнем с вырытием близ него рва, находится в хорошем состоянии (см. № 13). </a:t>
            </a:r>
          </a:p>
          <a:p>
            <a:pPr indent="457200" algn="just"/>
            <a:r>
              <a:rPr lang="ru-RU" dirty="0" smtClean="0"/>
              <a:t>К устройству новых станиц на Кавказской линии вернулись  через несколько лет, когда часть казаков бывшего Екатеринославского </a:t>
            </a:r>
            <a:r>
              <a:rPr lang="ru-RU" dirty="0" err="1" smtClean="0"/>
              <a:t>войс-ка</a:t>
            </a:r>
            <a:r>
              <a:rPr lang="ru-RU" dirty="0" smtClean="0"/>
              <a:t> не смирилась, когда ее записали в податное сословие и упорно добивалась возвращения им статуса казаков, пока верховная российская власть не разрешила им поселиться на Кавказской линии при существовавших укреплениях. </a:t>
            </a:r>
            <a:endParaRPr lang="ru-RU" dirty="0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 rot="5400000">
            <a:off x="4500562" y="1214422"/>
            <a:ext cx="464347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Историк линейного казачества Н.М. Могилевцев отмечал сто лет назад: "Устройству переселенцев оказывали самое деятельное содействие - </a:t>
            </a:r>
            <a:r>
              <a:rPr lang="ru-RU" dirty="0" err="1" smtClean="0"/>
              <a:t>шев</a:t>
            </a:r>
            <a:r>
              <a:rPr lang="ru-RU" dirty="0" smtClean="0"/>
              <a:t> Суздальского полка генерал-майор Шеньшин и особо назначенные офицеры этого же полка, который в 1802 году занимал гарнизоны крепостей: Усть-Лабинской, Кавказской, </a:t>
            </a:r>
            <a:r>
              <a:rPr lang="ru-RU" dirty="0" err="1" smtClean="0"/>
              <a:t>реду-тов</a:t>
            </a:r>
            <a:r>
              <a:rPr lang="ru-RU" dirty="0" smtClean="0"/>
              <a:t>: Ладожского, Тифлисского, Казанского, малого и большого </a:t>
            </a:r>
            <a:r>
              <a:rPr lang="ru-RU" dirty="0" err="1" smtClean="0"/>
              <a:t>Темижбекских</a:t>
            </a:r>
            <a:r>
              <a:rPr lang="ru-RU" dirty="0" smtClean="0"/>
              <a:t> и прочих, вместе с донскими полками  Быхалова и Фролова (см. № 14).</a:t>
            </a:r>
          </a:p>
          <a:p>
            <a:pPr algn="just"/>
            <a:endParaRPr lang="ru-RU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 rot="5400000">
            <a:off x="3964777" y="1178703"/>
            <a:ext cx="571504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На базе первых шести поселенных станиц был образован Кубанский казачий полк. Точных сведений о количестве </a:t>
            </a:r>
            <a:r>
              <a:rPr lang="ru-RU" dirty="0" err="1" smtClean="0"/>
              <a:t>народо-населения</a:t>
            </a:r>
            <a:r>
              <a:rPr lang="ru-RU" dirty="0" smtClean="0"/>
              <a:t> станиц в местных архивах нет, но "по отчетам за 1816 год видно, что означенные станицы имели в своём населении мужеского пола: Усть-Лабинская 605, Кавказская 435, </a:t>
            </a:r>
            <a:r>
              <a:rPr lang="ru-RU" dirty="0" err="1" smtClean="0"/>
              <a:t>Григорипо-лисская</a:t>
            </a:r>
            <a:r>
              <a:rPr lang="ru-RU" dirty="0" smtClean="0"/>
              <a:t> 578, </a:t>
            </a:r>
            <a:r>
              <a:rPr lang="ru-RU" dirty="0" err="1" smtClean="0"/>
              <a:t>Прочноокопская</a:t>
            </a:r>
            <a:r>
              <a:rPr lang="ru-RU" dirty="0" smtClean="0"/>
              <a:t> 689, </a:t>
            </a:r>
            <a:r>
              <a:rPr lang="ru-RU" dirty="0" err="1" smtClean="0"/>
              <a:t>Темнолесская</a:t>
            </a:r>
            <a:r>
              <a:rPr lang="ru-RU" dirty="0" smtClean="0"/>
              <a:t> 679 и Воронежская  233 души, всего 3219 душ" (см. № 15). </a:t>
            </a:r>
          </a:p>
          <a:p>
            <a:pPr indent="457200" algn="just"/>
            <a:r>
              <a:rPr lang="ru-RU" dirty="0" smtClean="0"/>
              <a:t>Нужно подчеркнуть, что постоянное отвлечение казаков на службу по границе, а также для участия в войнах с Турцией и Персией, тормозило естественный рост населения.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 rot="5400000">
            <a:off x="4893471" y="1321579"/>
            <a:ext cx="385765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Через три года по указу </a:t>
            </a:r>
            <a:r>
              <a:rPr lang="ru-RU" dirty="0" err="1" smtClean="0"/>
              <a:t>Прави-тельствующего</a:t>
            </a:r>
            <a:r>
              <a:rPr lang="ru-RU" dirty="0" smtClean="0"/>
              <a:t> Сената от 25 марта 1832 года в состав Кавказского полка "зачислены в казаки польской шляхты граждане и однодворцы Подольской губернии 16 душ". И, наконец, с 1833 по 1836 год зачислены в станицы Кавказского полка 1511 душ малороссийских казаков Полтавской и Черниговской  губерний (см. № 17).</a:t>
            </a:r>
            <a:endParaRPr lang="ru-RU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3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4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1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8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7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3000"/>
                            </p:stCondLst>
                            <p:childTnLst>
                              <p:par>
                                <p:cTn id="9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40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9500"/>
                            </p:stCondLst>
                            <p:childTnLst>
                              <p:par>
                                <p:cTn id="1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1"/>
      <p:bldP spid="12" grpId="0" animBg="1"/>
      <p:bldP spid="12" grpId="1" animBg="1"/>
      <p:bldP spid="22" grpId="0" animBg="1"/>
      <p:bldP spid="22" grpId="1" animBg="1"/>
      <p:bldP spid="18" grpId="0" animBg="1"/>
      <p:bldP spid="18" grpId="1" animBg="1"/>
      <p:bldP spid="21" grpId="0" animBg="1"/>
      <p:bldP spid="21" grpId="1" animBg="1"/>
      <p:bldP spid="23" grpId="0" animBg="1"/>
      <p:bldP spid="23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199.jpg"/>
          <p:cNvPicPr>
            <a:picLocks noChangeAspect="1"/>
          </p:cNvPicPr>
          <p:nvPr/>
        </p:nvPicPr>
        <p:blipFill>
          <a:blip r:embed="rId2">
            <a:lum bright="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хат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478631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боры по закону службу дореволюционной снимок конца XIX века дела 3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714488"/>
            <a:ext cx="4286280" cy="3435916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0034" y="5429264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Опись № 1 "Фотодокументы (позитивы) постоянного хранения". Ед. хр. № 354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" name="Рисунок 9" descr="2uv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566" y="5572140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Блок-схема: альтернативный процесс 50"/>
          <p:cNvSpPr/>
          <p:nvPr/>
        </p:nvSpPr>
        <p:spPr>
          <a:xfrm rot="5400000">
            <a:off x="4357686" y="1214422"/>
            <a:ext cx="492922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Для переправы на другой берег Кубани</a:t>
            </a:r>
            <a:r>
              <a:rPr lang="ru-RU" cap="small" dirty="0" smtClean="0"/>
              <a:t>  </a:t>
            </a:r>
            <a:r>
              <a:rPr lang="ru-RU" dirty="0" smtClean="0"/>
              <a:t>в районе Усть-Лабинской крепости издавна существовала паромная переправа на небольших каюках. Летом 1822 года находившийся в </a:t>
            </a:r>
            <a:r>
              <a:rPr lang="ru-RU" dirty="0" err="1" smtClean="0"/>
              <a:t>Екатерино-дарской</a:t>
            </a:r>
            <a:r>
              <a:rPr lang="ru-RU" dirty="0" smtClean="0"/>
              <a:t> крепости генерал-майор Сталь получил предписание </a:t>
            </a:r>
            <a:r>
              <a:rPr lang="ru-RU" dirty="0" err="1" smtClean="0"/>
              <a:t>коман-дующего</a:t>
            </a:r>
            <a:r>
              <a:rPr lang="ru-RU" dirty="0" smtClean="0"/>
              <a:t> Отдельным Кавказским корпусом генерала от Инфантерии Ермолова устроить новую </a:t>
            </a:r>
            <a:r>
              <a:rPr lang="ru-RU" dirty="0" err="1" smtClean="0"/>
              <a:t>переп-раву</a:t>
            </a:r>
            <a:r>
              <a:rPr lang="ru-RU" dirty="0" smtClean="0"/>
              <a:t> большей пропускной </a:t>
            </a:r>
            <a:r>
              <a:rPr lang="ru-RU" dirty="0" err="1" smtClean="0"/>
              <a:t>способ-ности</a:t>
            </a:r>
            <a:r>
              <a:rPr lang="ru-RU" dirty="0" smtClean="0"/>
              <a:t> с таким расчётом, чтобы одновременно можно было </a:t>
            </a:r>
            <a:r>
              <a:rPr lang="ru-RU" dirty="0" err="1" smtClean="0"/>
              <a:t>переп-равлять</a:t>
            </a:r>
            <a:r>
              <a:rPr lang="ru-RU" dirty="0" smtClean="0"/>
              <a:t> не менее 200 человек с пушкой.</a:t>
            </a:r>
            <a:endParaRPr lang="ru-RU" dirty="0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 rot="5400000">
            <a:off x="4500562" y="1428736"/>
            <a:ext cx="464347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Так как на Кавказской линии специалистов такого рода не оказалось, Сталь обратился к начальству Черноморского </a:t>
            </a:r>
            <a:r>
              <a:rPr lang="ru-RU" dirty="0" err="1" smtClean="0"/>
              <a:t>каза-чьего</a:t>
            </a:r>
            <a:r>
              <a:rPr lang="ru-RU" dirty="0" smtClean="0"/>
              <a:t> войска, которое </a:t>
            </a:r>
            <a:r>
              <a:rPr lang="ru-RU" dirty="0" err="1" smtClean="0"/>
              <a:t>откоманди-ровало</a:t>
            </a:r>
            <a:r>
              <a:rPr lang="ru-RU" dirty="0" smtClean="0"/>
              <a:t> в Усть-Лабу сотника Прокофия Животовского. </a:t>
            </a:r>
            <a:r>
              <a:rPr lang="ru-RU" dirty="0" err="1" smtClean="0"/>
              <a:t>Живо-товский</a:t>
            </a:r>
            <a:r>
              <a:rPr lang="ru-RU" dirty="0" smtClean="0"/>
              <a:t> предложил </a:t>
            </a:r>
            <a:r>
              <a:rPr lang="ru-RU" dirty="0" err="1" smtClean="0"/>
              <a:t>комбиниро-ванный</a:t>
            </a:r>
            <a:r>
              <a:rPr lang="ru-RU" dirty="0" smtClean="0"/>
              <a:t> вариант, в основу которого входила постройка пяти байдаков, каждый из которых мог поднять по 70 человек. А если два байдака связать вместе, то дополнительно можно было грузить пушку с двумя зарядными ящиками. </a:t>
            </a:r>
            <a:endParaRPr lang="ru-RU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 rot="5400000">
            <a:off x="4607719" y="1464455"/>
            <a:ext cx="457203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Постройка байдаков обошлась казне всего в 5832 руб. 50 коп., так как вся работа проводилась служивыми казаками. Ушло на это всего два месяца. На этих пяти байдаках можно было построить и понтонный мост, т.е. было два варианта переправы (см. № 18).</a:t>
            </a:r>
          </a:p>
          <a:p>
            <a:pPr indent="457200" algn="just"/>
            <a:r>
              <a:rPr lang="ru-RU" dirty="0" smtClean="0"/>
              <a:t>Свирепствовавшая в 1831 году в казачьих землях Северного Кавказа эпидемия холеры, заставила российское правительство </a:t>
            </a:r>
            <a:r>
              <a:rPr lang="ru-RU" dirty="0" err="1" smtClean="0"/>
              <a:t>задума-ться</a:t>
            </a:r>
            <a:r>
              <a:rPr lang="ru-RU" dirty="0" smtClean="0"/>
              <a:t> о мерах предотвращения таких бедствий на </a:t>
            </a:r>
            <a:r>
              <a:rPr lang="ru-RU" dirty="0" err="1" smtClean="0"/>
              <a:t>государствен-ном</a:t>
            </a:r>
            <a:r>
              <a:rPr lang="ru-RU" dirty="0" smtClean="0"/>
              <a:t> уровне. </a:t>
            </a:r>
            <a:endParaRPr lang="ru-RU" dirty="0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 rot="5400000">
            <a:off x="4750595" y="1393017"/>
            <a:ext cx="414340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По итогам рассмотрения этого вопроса, 4 декабря 1834 года последовал указ </a:t>
            </a:r>
            <a:r>
              <a:rPr lang="ru-RU" dirty="0" err="1" smtClean="0"/>
              <a:t>Правительст-вующему</a:t>
            </a:r>
            <a:r>
              <a:rPr lang="ru-RU" dirty="0" smtClean="0"/>
              <a:t> Сенату "Об учреждении по </a:t>
            </a:r>
            <a:r>
              <a:rPr lang="ru-RU" dirty="0" err="1" smtClean="0"/>
              <a:t>сю</a:t>
            </a:r>
            <a:r>
              <a:rPr lang="ru-RU" dirty="0" smtClean="0"/>
              <a:t> сторону Кавказских гор особой карантинной линии". </a:t>
            </a:r>
            <a:r>
              <a:rPr lang="ru-RU" dirty="0" err="1" smtClean="0"/>
              <a:t>Отим</a:t>
            </a:r>
            <a:r>
              <a:rPr lang="ru-RU" dirty="0" smtClean="0"/>
              <a:t> указом предусматривалось </a:t>
            </a:r>
            <a:r>
              <a:rPr lang="ru-RU" dirty="0" err="1" smtClean="0"/>
              <a:t>созда-ние</a:t>
            </a:r>
            <a:r>
              <a:rPr lang="ru-RU" dirty="0" smtClean="0"/>
              <a:t> карантинных учреждений от острова Чечня на Каспийском море до карантинов </a:t>
            </a:r>
            <a:r>
              <a:rPr lang="ru-RU" dirty="0" err="1" smtClean="0"/>
              <a:t>Бугазского</a:t>
            </a:r>
            <a:r>
              <a:rPr lang="ru-RU" dirty="0" smtClean="0"/>
              <a:t> и Таманского на Черном море. В Усть-Лабе была устроена </a:t>
            </a:r>
            <a:r>
              <a:rPr lang="ru-RU" dirty="0" err="1" smtClean="0"/>
              <a:t>карантин-ная</a:t>
            </a:r>
            <a:r>
              <a:rPr lang="ru-RU" dirty="0" smtClean="0"/>
              <a:t> застава (см. № 19).</a:t>
            </a:r>
            <a:endParaRPr lang="ru-RU" dirty="0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 rot="5400000">
            <a:off x="4643438" y="1357298"/>
            <a:ext cx="4357718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Предпринятые в 30-е годы меры по увеличению </a:t>
            </a:r>
            <a:r>
              <a:rPr lang="ru-RU" dirty="0" err="1" smtClean="0"/>
              <a:t>народонасе-ления</a:t>
            </a:r>
            <a:r>
              <a:rPr lang="ru-RU" dirty="0" smtClean="0"/>
              <a:t>, строительство госпиталя привело к тому, что уже в 1839 году в станице проживало 1 </a:t>
            </a:r>
            <a:r>
              <a:rPr lang="ru-RU" dirty="0" err="1" smtClean="0"/>
              <a:t>церковно-служитель</a:t>
            </a:r>
            <a:r>
              <a:rPr lang="ru-RU" dirty="0" smtClean="0"/>
              <a:t>, 15 обер-офицеров и 1154 казаков (см. № 20). </a:t>
            </a:r>
          </a:p>
          <a:p>
            <a:pPr indent="457200" algn="just"/>
            <a:r>
              <a:rPr lang="ru-RU" dirty="0" smtClean="0"/>
              <a:t>В 1843 году в семье обер-офицера Григория Сеняпкина родился сын Никита. Талантливого мальчика отправили учиться в Строительное училище Главного управления путей сообщения и публичных зданий. </a:t>
            </a:r>
            <a:endParaRPr lang="ru-RU" dirty="0"/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 rot="5400000">
            <a:off x="5036347" y="1107265"/>
            <a:ext cx="357190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По окончании училища получил звание архитекторского помощника.  Прибыв на Кубань, он был назначен 15 июня 1864 года помощником Войскового </a:t>
            </a:r>
            <a:r>
              <a:rPr lang="ru-RU" dirty="0" err="1" smtClean="0"/>
              <a:t>архитек-тора</a:t>
            </a:r>
            <a:r>
              <a:rPr lang="ru-RU" dirty="0" smtClean="0"/>
              <a:t> Кубанского казачьего войска, а потом и Войсковым архитектором. В частности, он строил </a:t>
            </a:r>
            <a:r>
              <a:rPr lang="ru-RU" dirty="0" err="1" smtClean="0"/>
              <a:t>Алек-сандро-Невский</a:t>
            </a:r>
            <a:r>
              <a:rPr lang="ru-RU" dirty="0" smtClean="0"/>
              <a:t> собор в городе Екатеринодаре, так называемый  "Белый собор" (см. № 21).</a:t>
            </a:r>
            <a:endParaRPr lang="ru-RU" dirty="0"/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 rot="5400000">
            <a:off x="4250529" y="1250141"/>
            <a:ext cx="5143536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В архивах сохранился документ по итогам проверки Усть-Лабинского временного госпиталя статским советником Земским. В нём, в частности говорится:  "В день осмотра, 27-го октября (1845 года), состояло больных 136 человек. Госпиталь этот </a:t>
            </a:r>
            <a:r>
              <a:rPr lang="ru-RU" dirty="0" err="1" smtClean="0"/>
              <a:t>помеща-ется</a:t>
            </a:r>
            <a:r>
              <a:rPr lang="ru-RU" dirty="0" smtClean="0"/>
              <a:t> в прежних, весьма ветхих, гнилых, сырых и холодных зданиях, подверженных течи, худо обмазанных, с неисправными окнами свободно  пропускающими ветер. </a:t>
            </a:r>
          </a:p>
          <a:p>
            <a:pPr indent="457200" algn="just"/>
            <a:r>
              <a:rPr lang="ru-RU" dirty="0" smtClean="0"/>
              <a:t>Бельё на больных и постелях было не совсем чистое; мыто же оно было худо с подряда.	</a:t>
            </a:r>
            <a:endParaRPr lang="ru-RU" dirty="0"/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 rot="5400000">
            <a:off x="4500562" y="1357298"/>
            <a:ext cx="464347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Пища больных была хорошего качества и по положению приготовлялась очень поздно..." (см. № 22). Госпиталь обслуживали 106 строевых и</a:t>
            </a:r>
            <a:r>
              <a:rPr lang="ru-RU" i="1" dirty="0" smtClean="0"/>
              <a:t> </a:t>
            </a:r>
            <a:r>
              <a:rPr lang="ru-RU" dirty="0" smtClean="0"/>
              <a:t>12 нестроевых нижних чинов.</a:t>
            </a:r>
          </a:p>
          <a:p>
            <a:pPr indent="457200" algn="just"/>
            <a:r>
              <a:rPr lang="ru-RU" dirty="0" smtClean="0"/>
              <a:t>Кроме госпиталя в Усть-Лабинской крепости находился провиантский магазин,</a:t>
            </a:r>
            <a:r>
              <a:rPr lang="ru-RU" baseline="-25000" dirty="0" smtClean="0"/>
              <a:t> </a:t>
            </a:r>
            <a:r>
              <a:rPr lang="ru-RU" dirty="0" smtClean="0"/>
              <a:t>5-й батальон Ставропольского </a:t>
            </a:r>
            <a:r>
              <a:rPr lang="ru-RU" dirty="0" err="1" smtClean="0"/>
              <a:t>егерс-кого</a:t>
            </a:r>
            <a:r>
              <a:rPr lang="ru-RU" dirty="0" smtClean="0"/>
              <a:t> полка численностью 1200 человек, инвалидная рота - 280 человек и 4-я рота 11-й гарнизонной артиллерийской бригады - 230 человек (см. № 23).</a:t>
            </a:r>
            <a:endParaRPr lang="ru-RU" dirty="0"/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 rot="5400000">
            <a:off x="4071934" y="1142984"/>
            <a:ext cx="564360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Станичное училище было открыто в 1853 году в удобном общественном деревянном доме". Изучались Закон Божий, </a:t>
            </a:r>
            <a:r>
              <a:rPr lang="ru-RU" dirty="0" err="1" smtClean="0"/>
              <a:t>грамма-тика</a:t>
            </a:r>
            <a:r>
              <a:rPr lang="ru-RU" dirty="0" smtClean="0"/>
              <a:t>, арифметика и чистописание. Работал учителем фон </a:t>
            </a:r>
            <a:r>
              <a:rPr lang="ru-RU" dirty="0" err="1" smtClean="0"/>
              <a:t>Клодт</a:t>
            </a:r>
            <a:r>
              <a:rPr lang="ru-RU" dirty="0" smtClean="0"/>
              <a:t>, законоучителем - священник </a:t>
            </a:r>
            <a:r>
              <a:rPr lang="ru-RU" dirty="0" err="1" smtClean="0"/>
              <a:t>Пла-тонов</a:t>
            </a:r>
            <a:r>
              <a:rPr lang="ru-RU" dirty="0" smtClean="0"/>
              <a:t>. Первоначально учеников было порядка 30, в том числе дети староверов (см. № 24).</a:t>
            </a:r>
          </a:p>
          <a:p>
            <a:pPr indent="457200" algn="just"/>
            <a:r>
              <a:rPr lang="ru-RU" dirty="0" smtClean="0"/>
              <a:t>Некоторое представление о самой станице и занятиях её жителей могут дать извлечения из отчета станицы за 1857 год: в станице семейств (дворов) 381; генералов, штаб- и обер-офицеров 13, нижних чинов 330, </a:t>
            </a:r>
            <a:r>
              <a:rPr lang="ru-RU" dirty="0" err="1" smtClean="0"/>
              <a:t>посто-роннего</a:t>
            </a:r>
            <a:r>
              <a:rPr lang="ru-RU" dirty="0" smtClean="0"/>
              <a:t> сословия 63, а всего населения  2748 человек.</a:t>
            </a:r>
            <a:endParaRPr lang="ru-RU" dirty="0"/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 rot="5400000">
            <a:off x="3714744" y="1214422"/>
            <a:ext cx="6215106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"Земли считаются удобными те, которые идут под посев хлеба, сенокошение, бахчи, сады, и огороды; а неудобными, состоящие под оврагами, болотами, </a:t>
            </a:r>
            <a:r>
              <a:rPr lang="ru-RU" dirty="0" err="1" smtClean="0"/>
              <a:t>каменис-тые</a:t>
            </a:r>
            <a:r>
              <a:rPr lang="ru-RU" dirty="0" smtClean="0"/>
              <a:t>, которые не могут быть употреблены ни под какие заведения…</a:t>
            </a:r>
          </a:p>
          <a:p>
            <a:pPr indent="457200" algn="just"/>
            <a:r>
              <a:rPr lang="ru-RU" dirty="0" smtClean="0"/>
              <a:t>В лесах произрастают </a:t>
            </a:r>
            <a:r>
              <a:rPr lang="ru-RU" dirty="0" err="1" smtClean="0"/>
              <a:t>следую-щие</a:t>
            </a:r>
            <a:r>
              <a:rPr lang="ru-RU" dirty="0" smtClean="0"/>
              <a:t> породы деревьев: </a:t>
            </a:r>
            <a:r>
              <a:rPr lang="ru-RU" dirty="0" err="1" smtClean="0"/>
              <a:t>чинарь</a:t>
            </a:r>
            <a:r>
              <a:rPr lang="ru-RU" dirty="0" smtClean="0"/>
              <a:t>, тополь, верба, </a:t>
            </a:r>
            <a:r>
              <a:rPr lang="ru-RU" dirty="0" err="1" smtClean="0"/>
              <a:t>бучина</a:t>
            </a:r>
            <a:r>
              <a:rPr lang="ru-RU" dirty="0" smtClean="0"/>
              <a:t>, изредка дуб, ясень и карагач. Лес этот </a:t>
            </a:r>
            <a:r>
              <a:rPr lang="ru-RU" dirty="0" err="1" smtClean="0"/>
              <a:t>употреб-ляется</a:t>
            </a:r>
            <a:r>
              <a:rPr lang="ru-RU" dirty="0" smtClean="0"/>
              <a:t> только на постройку </a:t>
            </a:r>
            <a:r>
              <a:rPr lang="ru-RU" dirty="0" err="1" smtClean="0"/>
              <a:t>незна-чительных</a:t>
            </a:r>
            <a:r>
              <a:rPr lang="ru-RU" dirty="0" smtClean="0"/>
              <a:t> строений, как-то: казачьих домов, сараев и проч…</a:t>
            </a:r>
          </a:p>
          <a:p>
            <a:pPr indent="457200" algn="just"/>
            <a:r>
              <a:rPr lang="ru-RU" dirty="0" smtClean="0"/>
              <a:t>По незначительности в Войске лесов, на отопление казачьих зданий употребляются </a:t>
            </a:r>
            <a:r>
              <a:rPr lang="ru-RU" dirty="0" err="1" smtClean="0"/>
              <a:t>заготовляе-мые</a:t>
            </a:r>
            <a:r>
              <a:rPr lang="ru-RU" dirty="0" smtClean="0"/>
              <a:t> для того: кизяк, камыш, бурьян и солома и весьма в малом количестве каменный  уголь…</a:t>
            </a:r>
          </a:p>
          <a:p>
            <a:pPr indent="457200" algn="just"/>
            <a:endParaRPr lang="ru-RU" dirty="0"/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 rot="5400000">
            <a:off x="4107653" y="1178703"/>
            <a:ext cx="5429288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Огородные овощи сеются казаками следующие: капуста, редька, свекла, арбузы, дыни, тыквы, огурцы, морковь, чеснок, лук, петрушка и салат. </a:t>
            </a:r>
          </a:p>
          <a:p>
            <a:pPr indent="457200" algn="just"/>
            <a:r>
              <a:rPr lang="ru-RU" dirty="0" smtClean="0"/>
              <a:t>Обрабатывание полей для посева хлеба производится на рабочих волах плугами, а на лошадях  сохами. </a:t>
            </a:r>
          </a:p>
          <a:p>
            <a:pPr indent="457200" algn="just"/>
            <a:r>
              <a:rPr lang="ru-RU" dirty="0" smtClean="0"/>
              <a:t>Приходится скота на казаков Войскового сословия: богатого состояния 70 лошадей, 100 штук рогатого скота, 50 овец и 20 свиней; среднего состояния 7 лошадей, 25 штук рогатого скота, 50 овец и 5 свиней и бедного состояния: 1 лошадь, 3 штуки рогатого скота,  10 овец,  3 свиньи...</a:t>
            </a:r>
          </a:p>
          <a:p>
            <a:pPr indent="457200" algn="just"/>
            <a:endParaRPr lang="ru-RU" dirty="0" smtClean="0"/>
          </a:p>
          <a:p>
            <a:pPr indent="457200" algn="just"/>
            <a:endParaRPr lang="ru-RU" dirty="0"/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 rot="5400000">
            <a:off x="4393405" y="1107265"/>
            <a:ext cx="485778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Промышленность казаков помимо скота заключается в хлебопашестве, перевозке по найму в разные места провианта, товаров и других продуктов. Излишний рогатый скот, лошади, овцы и свиньи продаются на месте". </a:t>
            </a:r>
          </a:p>
          <a:p>
            <a:pPr indent="457200" algn="just"/>
            <a:r>
              <a:rPr lang="ru-RU" dirty="0" smtClean="0"/>
              <a:t>В отчёте указывается и ещё один вид промысла - рыболовство. В частности указывается, что в сезоне 1857 года рыбаки Усть-Лабинской станицы выловили 235 пудов красной рыбы, добыли 50 пудов черной и 17 пудов красной икры (см. № 25). </a:t>
            </a:r>
          </a:p>
          <a:p>
            <a:pPr indent="457200" algn="just"/>
            <a:endParaRPr lang="ru-RU" dirty="0"/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 rot="5400000">
            <a:off x="3821901" y="1321579"/>
            <a:ext cx="6072230" cy="428628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Одной из забот кубанского казачьего начальства было развитие путей сообщения для вывоза товаров и продуктов сельского хозяйства из глубинных районов края. В частности, с изобретением пароходов, делались попытки организовать судоходство по реке Кубани. В 1858 году тогда  ещё Черноморское областное правление выделило из  своих капиталов 38 тыс. рублей для покупки парохода в Англии. Особенность заказа была связана с тем, что проживавшие на другой стороне черкесы, могли в любое время обстрелять его. Поэтому фирме "</a:t>
            </a:r>
            <a:r>
              <a:rPr lang="ru-RU" dirty="0" err="1" smtClean="0"/>
              <a:t>Ревенгель</a:t>
            </a:r>
            <a:r>
              <a:rPr lang="ru-RU" dirty="0" smtClean="0"/>
              <a:t> и </a:t>
            </a:r>
            <a:r>
              <a:rPr lang="ru-RU" dirty="0" err="1" smtClean="0"/>
              <a:t>Скалькельд</a:t>
            </a:r>
            <a:r>
              <a:rPr lang="ru-RU" dirty="0" smtClean="0"/>
              <a:t>" был заказан пассажирский пароход, но с бронированными бортами. </a:t>
            </a:r>
            <a:endParaRPr lang="ru-RU" dirty="0"/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 rot="5400000">
            <a:off x="4107653" y="1250141"/>
            <a:ext cx="5429288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20 июля 1858 года корабль в разобранном виде был доставлен в портовый город Темрюк. 17 сентября он выходил в пробный рейс по Ахтанизовскому лиману, а в конце марта и начале апреля доходил до Тифлисской станицы. 20 апреля 1859 года командующий войсками Правого крыла </a:t>
            </a:r>
            <a:r>
              <a:rPr lang="ru-RU" dirty="0" err="1" smtClean="0"/>
              <a:t>Кавказс-кой</a:t>
            </a:r>
            <a:r>
              <a:rPr lang="ru-RU" dirty="0" smtClean="0"/>
              <a:t> линии генерал-лейтенант Филипсон Г.И. приказом оповестил о местах, где пароход будет останавливаться и брать лоцманов и пассажиров. Ближайшими </a:t>
            </a:r>
            <a:r>
              <a:rPr lang="ru-RU" dirty="0" err="1" smtClean="0"/>
              <a:t>пунк-тами</a:t>
            </a:r>
            <a:r>
              <a:rPr lang="ru-RU" dirty="0" smtClean="0"/>
              <a:t>, куда могли уехать усть-лабинцы были Спорный пикет в одну сторону и Редутский пост - в другую (см. № 26). </a:t>
            </a:r>
          </a:p>
          <a:p>
            <a:pPr indent="457200" algn="just"/>
            <a:endParaRPr lang="ru-RU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8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83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2000"/>
                            </p:stCondLst>
                            <p:childTnLst>
                              <p:par>
                                <p:cTn id="8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30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9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03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1000"/>
                            </p:stCondLst>
                            <p:childTnLst>
                              <p:par>
                                <p:cTn id="10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20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8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69000"/>
                            </p:stCondLst>
                            <p:childTnLst>
                              <p:par>
                                <p:cTn id="123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5000"/>
                            </p:stCondLst>
                            <p:childTnLst>
                              <p:par>
                                <p:cTn id="1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6000"/>
                            </p:stCondLst>
                            <p:childTnLst>
                              <p:par>
                                <p:cTn id="133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7000"/>
                            </p:stCondLst>
                            <p:childTnLst>
                              <p:par>
                                <p:cTn id="1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8000"/>
                            </p:stCondLst>
                            <p:childTnLst>
                              <p:par>
                                <p:cTn id="143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89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90000"/>
                            </p:stCondLst>
                            <p:childTnLst>
                              <p:par>
                                <p:cTn id="153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199.jpg"/>
          <p:cNvPicPr>
            <a:picLocks noChangeAspect="1"/>
          </p:cNvPicPr>
          <p:nvPr/>
        </p:nvPicPr>
        <p:blipFill>
          <a:blip r:embed="rId2">
            <a:lum bright="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хат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478631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572140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1547775"/>
            <a:ext cx="2857520" cy="3667176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0034" y="5429264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Фотодокументы (позитивы) постоянного хранения". Ед. хр. № 335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 rot="5400000">
            <a:off x="3821901" y="1393017"/>
            <a:ext cx="6143668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Для станичной жизни тех лет характерно было то, что в любой момент мог последовать приказ начальства об отправке на поселение в новые станицы. Правда иногда вызывали и добровольцев, а иногда высылали в так называемые передовые станицы и за дурное поведение. К примеру, в апреле 1855 года в новую </a:t>
            </a:r>
            <a:r>
              <a:rPr lang="ru-RU" dirty="0" err="1" smtClean="0"/>
              <a:t>Родниковскую</a:t>
            </a:r>
            <a:r>
              <a:rPr lang="ru-RU" dirty="0" smtClean="0"/>
              <a:t> станицу были направлены семьи (от 6 до 11 душ) Данилы </a:t>
            </a:r>
            <a:r>
              <a:rPr lang="ru-RU" dirty="0" err="1" smtClean="0"/>
              <a:t>Басенко</a:t>
            </a:r>
            <a:r>
              <a:rPr lang="ru-RU" dirty="0" smtClean="0"/>
              <a:t>, Сидора </a:t>
            </a:r>
            <a:r>
              <a:rPr lang="ru-RU" dirty="0" err="1" smtClean="0"/>
              <a:t>Жемела</a:t>
            </a:r>
            <a:r>
              <a:rPr lang="ru-RU" dirty="0" smtClean="0"/>
              <a:t>, Филиппа Жукова, Василия </a:t>
            </a:r>
            <a:r>
              <a:rPr lang="ru-RU" dirty="0" err="1" smtClean="0"/>
              <a:t>Самойленко</a:t>
            </a:r>
            <a:r>
              <a:rPr lang="ru-RU" dirty="0" smtClean="0"/>
              <a:t>, Ильи Артюхова и тогда же в апреле в станицу </a:t>
            </a:r>
            <a:r>
              <a:rPr lang="ru-RU" dirty="0" err="1" smtClean="0"/>
              <a:t>Родниковскую</a:t>
            </a:r>
            <a:r>
              <a:rPr lang="ru-RU" dirty="0" smtClean="0"/>
              <a:t> - семьи Григория Петина, </a:t>
            </a:r>
            <a:r>
              <a:rPr lang="ru-RU" dirty="0" err="1" smtClean="0"/>
              <a:t>Фатея</a:t>
            </a:r>
            <a:r>
              <a:rPr lang="ru-RU" dirty="0" smtClean="0"/>
              <a:t> Скрыпкина, Ивана </a:t>
            </a:r>
            <a:r>
              <a:rPr lang="ru-RU" dirty="0" err="1" smtClean="0"/>
              <a:t>Гаврина</a:t>
            </a:r>
            <a:r>
              <a:rPr lang="ru-RU" dirty="0" smtClean="0"/>
              <a:t> и Дмитрия Грицаева. Отравлялись казаки и в более дальние  места. </a:t>
            </a:r>
            <a:endParaRPr lang="ru-RU" dirty="0"/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 rot="5400000">
            <a:off x="4286248" y="1428736"/>
            <a:ext cx="521497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Так в 1862 году три </a:t>
            </a:r>
            <a:r>
              <a:rPr lang="ru-RU" dirty="0" err="1" smtClean="0"/>
              <a:t>усть-лабинские</a:t>
            </a:r>
            <a:r>
              <a:rPr lang="ru-RU" dirty="0" smtClean="0"/>
              <a:t> семьи были отправлены в </a:t>
            </a:r>
            <a:r>
              <a:rPr lang="ru-RU" dirty="0" err="1" smtClean="0"/>
              <a:t>Анапскую</a:t>
            </a:r>
            <a:r>
              <a:rPr lang="ru-RU" dirty="0" smtClean="0"/>
              <a:t>  станицу (см. № 27). </a:t>
            </a:r>
          </a:p>
          <a:p>
            <a:pPr indent="457200" algn="just"/>
            <a:r>
              <a:rPr lang="ru-RU" dirty="0" smtClean="0"/>
              <a:t>Нужно подчеркнуть, что к этому времени это была уже большая станица, как тогда писали "в хорошем состоянии". К 1 января 1863 года в станице было 449 дворов и 3270 жителей, в том числе 368 иногородних. В хуторах по речкам Кирпили и Бейсуг проживало 1419 казаков. Было  станичное правление, </a:t>
            </a:r>
            <a:r>
              <a:rPr lang="ru-RU" dirty="0" err="1" smtClean="0"/>
              <a:t>дистанцион-ная</a:t>
            </a:r>
            <a:r>
              <a:rPr lang="ru-RU" dirty="0" smtClean="0"/>
              <a:t> и сотенная канцелярии, станичная школа, почтовая </a:t>
            </a:r>
            <a:r>
              <a:rPr lang="ru-RU" dirty="0" err="1" smtClean="0"/>
              <a:t>конто-ра</a:t>
            </a:r>
            <a:r>
              <a:rPr lang="ru-RU" dirty="0" smtClean="0"/>
              <a:t>, почтовая станция, питейный дом и трактир.</a:t>
            </a:r>
            <a:endParaRPr lang="ru-RU" dirty="0"/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 rot="5400000">
            <a:off x="4250529" y="1464455"/>
            <a:ext cx="528641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Существовавшая до </a:t>
            </a:r>
            <a:r>
              <a:rPr lang="ru-RU" dirty="0" err="1" smtClean="0"/>
              <a:t>Октябрьс-кой</a:t>
            </a:r>
            <a:r>
              <a:rPr lang="ru-RU" dirty="0" smtClean="0"/>
              <a:t> революции деревянная Николаевская церковь в станице была построена в 1862 году. Наличие в этой церкви документов с 1811 года говорит за то, что и до этого времени какой-то </a:t>
            </a:r>
            <a:r>
              <a:rPr lang="ru-RU" dirty="0" err="1" smtClean="0"/>
              <a:t>правос-лавных</a:t>
            </a:r>
            <a:r>
              <a:rPr lang="ru-RU" dirty="0" smtClean="0"/>
              <a:t> храм в станице </a:t>
            </a:r>
            <a:r>
              <a:rPr lang="ru-RU" dirty="0" err="1" smtClean="0"/>
              <a:t>сущест-вовал</a:t>
            </a:r>
            <a:r>
              <a:rPr lang="ru-RU" dirty="0" smtClean="0"/>
              <a:t>. Первоначально, в  момент поселения станицы скорее всего был только староверческий молитвенный дом. </a:t>
            </a:r>
          </a:p>
          <a:p>
            <a:pPr indent="457200" algn="just"/>
            <a:r>
              <a:rPr lang="ru-RU" dirty="0" smtClean="0"/>
              <a:t>Православная церковь </a:t>
            </a:r>
            <a:r>
              <a:rPr lang="ru-RU" dirty="0" err="1" smtClean="0"/>
              <a:t>Серги-евская</a:t>
            </a:r>
            <a:r>
              <a:rPr lang="ru-RU" dirty="0" smtClean="0"/>
              <a:t>, каменная в Усть-Лабинской слободке была принята жителями от Ставропольского полка  в  1864 году (см. № 28).</a:t>
            </a:r>
            <a:endParaRPr lang="ru-RU" dirty="0"/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 rot="5400000">
            <a:off x="4000496" y="1285860"/>
            <a:ext cx="564360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Кстати, о слободках. </a:t>
            </a:r>
            <a:r>
              <a:rPr lang="ru-RU" dirty="0" err="1" smtClean="0"/>
              <a:t>Солдатс-кие</a:t>
            </a:r>
            <a:r>
              <a:rPr lang="ru-RU" dirty="0" smtClean="0"/>
              <a:t> слободки или форштадты в Кубанской области образовались в тех местах, где были укрепления с  гарнизонами из регулярных войск, или где располагались штаб-квартиры полков и линейных батальонов. В них селились отставные нижние чины, а с 60-х годов прошлого века и семьи женатых  нижних чинов.</a:t>
            </a:r>
          </a:p>
          <a:p>
            <a:pPr indent="457200" algn="just"/>
            <a:r>
              <a:rPr lang="ru-RU" dirty="0" smtClean="0"/>
              <a:t>Первоначально, пока в </a:t>
            </a:r>
            <a:r>
              <a:rPr lang="ru-RU" dirty="0" err="1" smtClean="0"/>
              <a:t>укреп-лениях</a:t>
            </a:r>
            <a:r>
              <a:rPr lang="ru-RU" dirty="0" smtClean="0"/>
              <a:t> и штаб-квартирах воинских частей находились регулярные войска, вопрос об их дальнейшей судьбе не возникал. С окончанием же Кавказской войны и уходом войск эта проблема стала </a:t>
            </a:r>
            <a:r>
              <a:rPr lang="ru-RU" dirty="0" err="1" smtClean="0"/>
              <a:t>волно-вать</a:t>
            </a:r>
            <a:r>
              <a:rPr lang="ru-RU" dirty="0" smtClean="0"/>
              <a:t> местные казачьи власти. </a:t>
            </a:r>
            <a:endParaRPr lang="ru-RU" dirty="0"/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 rot="5400000">
            <a:off x="4214810" y="1285860"/>
            <a:ext cx="521497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К этому времени только двум слободкам Майкопской и Усть-Лабинской уже казачьей </a:t>
            </a:r>
            <a:r>
              <a:rPr lang="ru-RU" dirty="0" err="1" smtClean="0"/>
              <a:t>админист-рацией</a:t>
            </a:r>
            <a:r>
              <a:rPr lang="ru-RU" dirty="0" smtClean="0"/>
              <a:t> была юридически оформлена земля. В связи с размежеванием казачьих земель был поставлен вопрос и о судьбе оставшихся в области бывших солдат. Изучив положение, штаб Кубанского казачьего войска рекомендовал к числу "</a:t>
            </a:r>
            <a:r>
              <a:rPr lang="ru-RU" dirty="0" err="1" smtClean="0"/>
              <a:t>перспек-тивных</a:t>
            </a:r>
            <a:r>
              <a:rPr lang="ru-RU" dirty="0" smtClean="0"/>
              <a:t>" отнести </a:t>
            </a:r>
            <a:r>
              <a:rPr lang="ru-RU" dirty="0" err="1" smtClean="0"/>
              <a:t>Майкопскую</a:t>
            </a:r>
            <a:r>
              <a:rPr lang="ru-RU" dirty="0" smtClean="0"/>
              <a:t>, Усть-Лабинскую, </a:t>
            </a:r>
            <a:r>
              <a:rPr lang="ru-RU" dirty="0" err="1" smtClean="0"/>
              <a:t>Псебайскую</a:t>
            </a:r>
            <a:r>
              <a:rPr lang="ru-RU" dirty="0" smtClean="0"/>
              <a:t>, Крымскую и </a:t>
            </a:r>
            <a:r>
              <a:rPr lang="ru-RU" dirty="0" err="1" smtClean="0"/>
              <a:t>Прочноокопские</a:t>
            </a:r>
            <a:r>
              <a:rPr lang="ru-RU" dirty="0" smtClean="0"/>
              <a:t> слободки, которым выделить земли и право приписывать в них жителей.</a:t>
            </a:r>
            <a:endParaRPr lang="ru-RU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 rot="5400000">
            <a:off x="3893339" y="1321579"/>
            <a:ext cx="600079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Жителям же остальных солдатских слободок предложено было обращаться в </a:t>
            </a:r>
            <a:r>
              <a:rPr lang="ru-RU" dirty="0" err="1" smtClean="0"/>
              <a:t>Хамышки</a:t>
            </a:r>
            <a:r>
              <a:rPr lang="ru-RU" dirty="0" smtClean="0"/>
              <a:t> и станицу Владикавказскую, к командирам 3 и 4 Кавказских линейных батальонов, которые имели право наделять бывших солдат 30 десятинами земли в личную потомственную собственность и освобождать их от всяких повинностей на  15 лет. Было это в 1867 году, а выполнялась эта программа в последующие годы (см. № 29). За долгую военную службу казакам и офицерам казачьим приходилось участвовать во многих боевых действиях. Вот два послужных списка, </a:t>
            </a:r>
            <a:r>
              <a:rPr lang="ru-RU" dirty="0" err="1" smtClean="0"/>
              <a:t>состав-ленные</a:t>
            </a:r>
            <a:r>
              <a:rPr lang="ru-RU" dirty="0" smtClean="0"/>
              <a:t> 31 августа 1865 года в Усть-Лабинской  станице:</a:t>
            </a:r>
          </a:p>
          <a:p>
            <a:pPr algn="just"/>
            <a:endParaRPr lang="ru-RU" dirty="0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 rot="5400000">
            <a:off x="3821901" y="1393017"/>
            <a:ext cx="600079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Сотник Иван Иванович </a:t>
            </a:r>
            <a:r>
              <a:rPr lang="ru-RU" dirty="0" err="1" smtClean="0"/>
              <a:t>Валуйский</a:t>
            </a:r>
            <a:r>
              <a:rPr lang="ru-RU" dirty="0" smtClean="0"/>
              <a:t> в то время был комиссаром Усть-Лабинского войскового госпитального </a:t>
            </a:r>
            <a:r>
              <a:rPr lang="ru-RU" dirty="0" err="1" smtClean="0"/>
              <a:t>отделе-ния</a:t>
            </a:r>
            <a:r>
              <a:rPr lang="ru-RU" dirty="0" smtClean="0"/>
              <a:t>. Родился в 1832 году, из обер-офицерских детей казачьего войска. Имел деревянный дом в станице Казанской. Кавалер орденов: Святой Анны 3 степени с мечами и бантом, Святого Станислава 3 степени с мечами и бантом, Святого  Георгия за №89897 и имел медали: бронзовую на Андреевской ленте в память войны (Крымской) 1853-1856 годов, серебряную на Георгиевской и Александровской ленте за покорение Западного Кавказа в 1859-1864 годов и знаки отличия за службу  на Кавказе.</a:t>
            </a:r>
            <a:endParaRPr lang="ru-RU" dirty="0"/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 rot="5400000">
            <a:off x="3500442" y="1357286"/>
            <a:ext cx="6715148" cy="428628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Войсковой старшина Илларион Афанасьевич Орехов исполнял должность смотрителя того же госпиталя. В его послужном списке такие сведения: родился в 1820 году, из казачьих детей, имел </a:t>
            </a:r>
            <a:r>
              <a:rPr lang="ru-RU" dirty="0" err="1" smtClean="0"/>
              <a:t>деревян-ный</a:t>
            </a:r>
            <a:r>
              <a:rPr lang="ru-RU" dirty="0" smtClean="0"/>
              <a:t> дом  с пристройками в станице Воронежской. "По личным заслугам признан потомственным </a:t>
            </a:r>
            <a:r>
              <a:rPr lang="ru-RU" dirty="0" err="1" smtClean="0"/>
              <a:t>дворяни-ном</a:t>
            </a:r>
            <a:r>
              <a:rPr lang="ru-RU" dirty="0" smtClean="0"/>
              <a:t>, о чем объявлено в указе Правительствующего Сената </a:t>
            </a:r>
            <a:r>
              <a:rPr lang="ru-RU" dirty="0" err="1" smtClean="0"/>
              <a:t>Депар-таменту</a:t>
            </a:r>
            <a:r>
              <a:rPr lang="ru-RU" dirty="0" smtClean="0"/>
              <a:t> Герольдии от 23 октября 1863 года № 6172". Кавалер орденов: Святого Владимира 4 степени с бантом, Святого Станислава 2 и 3 степеней с мечами, последний с бантом, имел бронзовую медаль на Андреевской ленте в память войны 1853-1856 годов, серебряную на </a:t>
            </a:r>
            <a:r>
              <a:rPr lang="ru-RU" dirty="0" err="1" smtClean="0"/>
              <a:t>Георгие-Андреевской</a:t>
            </a:r>
            <a:r>
              <a:rPr lang="ru-RU" dirty="0" smtClean="0"/>
              <a:t> ленте за </a:t>
            </a:r>
            <a:r>
              <a:rPr lang="ru-RU" dirty="0" err="1" smtClean="0"/>
              <a:t>поко-рение</a:t>
            </a:r>
            <a:r>
              <a:rPr lang="ru-RU" dirty="0" smtClean="0"/>
              <a:t> Западного Кавказа 1859-1864 годов и крест за службу на Кавказе (см. № 30).</a:t>
            </a:r>
            <a:endParaRPr lang="ru-RU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 rot="5400000">
            <a:off x="3964777" y="1178703"/>
            <a:ext cx="571504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Конечно, почетным </a:t>
            </a:r>
            <a:r>
              <a:rPr lang="ru-RU" dirty="0" err="1" smtClean="0"/>
              <a:t>путешест-венникам</a:t>
            </a:r>
            <a:r>
              <a:rPr lang="ru-RU" dirty="0" smtClean="0"/>
              <a:t>, которые проезжали тогда через Усть-Лабинскую станицу, предлагались несколько отличные маршруты. К примеру, когда 1 октября 1866 года сюда приехал Главнокомандующий Кавказской армией Романов Николай Михайлович, то в первый день он принимал депутатов от бригад и полков и от </a:t>
            </a:r>
            <a:r>
              <a:rPr lang="ru-RU" dirty="0" err="1" smtClean="0"/>
              <a:t>Лабинского</a:t>
            </a:r>
            <a:r>
              <a:rPr lang="ru-RU" dirty="0" smtClean="0"/>
              <a:t> туземного округа, посетил госпиталь, принимал парад стрелковых батальонов 39-й дивизий и Таманского </a:t>
            </a:r>
            <a:r>
              <a:rPr lang="ru-RU" dirty="0" err="1" smtClean="0"/>
              <a:t>гарнизон-ного</a:t>
            </a:r>
            <a:r>
              <a:rPr lang="ru-RU" dirty="0" smtClean="0"/>
              <a:t> полка; а на другой день выезжал в Артиллерийский лагерь, где инспектировал 3 батареи регулярных войск и 5 казачьих. </a:t>
            </a:r>
            <a:endParaRPr lang="ru-RU" dirty="0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 rot="5400000">
            <a:off x="4036215" y="1321579"/>
            <a:ext cx="571504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Конечно, всё это было обставлено торжественно: конвой </a:t>
            </a:r>
            <a:r>
              <a:rPr lang="ru-RU" dirty="0" err="1" smtClean="0"/>
              <a:t>встречав-ший</a:t>
            </a:r>
            <a:r>
              <a:rPr lang="ru-RU" dirty="0" smtClean="0"/>
              <a:t> гостя на границе 1-й бригады, почетный караул (см. № 31).</a:t>
            </a:r>
          </a:p>
          <a:p>
            <a:pPr indent="457200" algn="just"/>
            <a:r>
              <a:rPr lang="ru-RU" dirty="0" smtClean="0"/>
              <a:t>После окончания Кавказской войны царское правительство сделало широкий жест, пообещав всем её участникам в </a:t>
            </a:r>
            <a:r>
              <a:rPr lang="ru-RU" dirty="0" err="1" smtClean="0"/>
              <a:t>потомст-венное</a:t>
            </a:r>
            <a:r>
              <a:rPr lang="ru-RU" dirty="0" smtClean="0"/>
              <a:t> владение земельные участки. Однако, вскоре </a:t>
            </a:r>
            <a:r>
              <a:rPr lang="ru-RU" dirty="0" err="1" smtClean="0"/>
              <a:t>обнару-жило</a:t>
            </a:r>
            <a:r>
              <a:rPr lang="ru-RU" dirty="0" smtClean="0"/>
              <a:t>, что все доставшиеся от выселившихся в Турцию черкесов земли розданы петербургским генералам чиновникам и </a:t>
            </a:r>
            <a:r>
              <a:rPr lang="ru-RU" dirty="0" err="1" smtClean="0"/>
              <a:t>санов-никам</a:t>
            </a:r>
            <a:r>
              <a:rPr lang="ru-RU" dirty="0" smtClean="0"/>
              <a:t>, а непосредственным </a:t>
            </a:r>
            <a:r>
              <a:rPr lang="ru-RU" dirty="0" err="1" smtClean="0"/>
              <a:t>участ-никам</a:t>
            </a:r>
            <a:r>
              <a:rPr lang="ru-RU" dirty="0" smtClean="0"/>
              <a:t> войны земли нет. Тогда решили наделять таких офицеров из общественных станичных земель по месту их жительства. </a:t>
            </a:r>
            <a:endParaRPr lang="ru-RU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 rot="5400000">
            <a:off x="3821901" y="1250141"/>
            <a:ext cx="6000792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Если на территории Черномории  отвод земли офицерам совпал с размежеванием всей земли, то у </a:t>
            </a:r>
            <a:r>
              <a:rPr lang="ru-RU" dirty="0" err="1" smtClean="0"/>
              <a:t>линейцев</a:t>
            </a:r>
            <a:r>
              <a:rPr lang="ru-RU" dirty="0" smtClean="0"/>
              <a:t> этого не было: выдел земли из юртовых наделов длился дольше и происходил болезненно. </a:t>
            </a:r>
          </a:p>
          <a:p>
            <a:pPr indent="457200" algn="just"/>
            <a:r>
              <a:rPr lang="ru-RU" dirty="0" smtClean="0"/>
              <a:t>К примеру, из земель Усть-Лабинской станицы был отведен участок уроженцу Ладожской станицы генерал-майору Чуйкову, который отрезал от остальных офицеров участки есаула Данилы Аксакова и сотника Петра Котлярова. Пока утрясали вопросы и генералу отводили землю в юрте Ладожской станицы, </a:t>
            </a:r>
            <a:r>
              <a:rPr lang="ru-RU" dirty="0" err="1" smtClean="0"/>
              <a:t>заволнова-лись</a:t>
            </a:r>
            <a:r>
              <a:rPr lang="ru-RU" dirty="0" smtClean="0"/>
              <a:t> вдовы и сироты, которым начали нарезать землю на </a:t>
            </a:r>
            <a:r>
              <a:rPr lang="ru-RU" dirty="0" err="1" smtClean="0"/>
              <a:t>безвод-ной</a:t>
            </a:r>
            <a:r>
              <a:rPr lang="ru-RU" dirty="0" smtClean="0"/>
              <a:t> балке Журавке. Как бы то ни было, все вопросы были утрясены. </a:t>
            </a:r>
            <a:endParaRPr lang="ru-RU" dirty="0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 rot="5400000">
            <a:off x="4071934" y="1214422"/>
            <a:ext cx="5500726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Из общественных земель было выделено 27 участков в частную собственность: есаулу Алексею Котляревскому 160 </a:t>
            </a:r>
            <a:r>
              <a:rPr lang="ru-RU" dirty="0" err="1" smtClean="0"/>
              <a:t>дес</a:t>
            </a:r>
            <a:r>
              <a:rPr lang="ru-RU" dirty="0" smtClean="0"/>
              <a:t>.,  есаулу Льву Котляревскому 160 </a:t>
            </a:r>
            <a:r>
              <a:rPr lang="ru-RU" dirty="0" err="1" smtClean="0"/>
              <a:t>дес</a:t>
            </a:r>
            <a:r>
              <a:rPr lang="ru-RU" dirty="0" smtClean="0"/>
              <a:t>., подполковнику Давиду Котлярову 320 десятин, есаулу Титу </a:t>
            </a:r>
            <a:r>
              <a:rPr lang="ru-RU" dirty="0" err="1" smtClean="0"/>
              <a:t>Гармилову</a:t>
            </a:r>
            <a:r>
              <a:rPr lang="ru-RU" dirty="0" smtClean="0"/>
              <a:t> 160 </a:t>
            </a:r>
            <a:r>
              <a:rPr lang="ru-RU" dirty="0" err="1" smtClean="0"/>
              <a:t>дес</a:t>
            </a:r>
            <a:r>
              <a:rPr lang="ru-RU" dirty="0" smtClean="0"/>
              <a:t>., хорунжему Сидору </a:t>
            </a:r>
            <a:r>
              <a:rPr lang="ru-RU" dirty="0" err="1" smtClean="0"/>
              <a:t>Беленко</a:t>
            </a:r>
            <a:r>
              <a:rPr lang="ru-RU" dirty="0" smtClean="0"/>
              <a:t> 86 </a:t>
            </a:r>
            <a:r>
              <a:rPr lang="ru-RU" dirty="0" err="1" smtClean="0"/>
              <a:t>дес</a:t>
            </a:r>
            <a:r>
              <a:rPr lang="ru-RU" dirty="0" smtClean="0"/>
              <a:t>., сотнику Никанору </a:t>
            </a:r>
            <a:r>
              <a:rPr lang="ru-RU" dirty="0" err="1" smtClean="0"/>
              <a:t>Гармилову</a:t>
            </a:r>
            <a:r>
              <a:rPr lang="ru-RU" dirty="0" smtClean="0"/>
              <a:t> 173 </a:t>
            </a:r>
            <a:r>
              <a:rPr lang="ru-RU" dirty="0" err="1" smtClean="0"/>
              <a:t>дес</a:t>
            </a:r>
            <a:r>
              <a:rPr lang="ru-RU" dirty="0" smtClean="0"/>
              <a:t>., есаулу Афанасию </a:t>
            </a:r>
            <a:r>
              <a:rPr lang="ru-RU" dirty="0" err="1" smtClean="0"/>
              <a:t>Сеняпкину</a:t>
            </a:r>
            <a:r>
              <a:rPr lang="ru-RU" dirty="0" smtClean="0"/>
              <a:t> 160 </a:t>
            </a:r>
            <a:r>
              <a:rPr lang="ru-RU" dirty="0" err="1" smtClean="0"/>
              <a:t>дес</a:t>
            </a:r>
            <a:r>
              <a:rPr lang="ru-RU" dirty="0" smtClean="0"/>
              <a:t>., сотнику Никите Купину 160 </a:t>
            </a:r>
            <a:r>
              <a:rPr lang="ru-RU" dirty="0" err="1" smtClean="0"/>
              <a:t>дес</a:t>
            </a:r>
            <a:r>
              <a:rPr lang="ru-RU" dirty="0" smtClean="0"/>
              <a:t>., есаулу Даниле Аксакову 160 </a:t>
            </a:r>
            <a:r>
              <a:rPr lang="ru-RU" dirty="0" err="1" smtClean="0"/>
              <a:t>дес</a:t>
            </a:r>
            <a:r>
              <a:rPr lang="ru-RU" dirty="0" smtClean="0"/>
              <a:t>., сотнику Петру Котлярову 160 </a:t>
            </a:r>
            <a:r>
              <a:rPr lang="ru-RU" dirty="0" err="1" smtClean="0"/>
              <a:t>дес</a:t>
            </a:r>
            <a:r>
              <a:rPr lang="ru-RU" dirty="0" smtClean="0"/>
              <a:t>., войсковому старшине Василию Бирюкову 240 </a:t>
            </a:r>
            <a:r>
              <a:rPr lang="ru-RU" dirty="0" err="1" smtClean="0"/>
              <a:t>дес</a:t>
            </a:r>
            <a:r>
              <a:rPr lang="ru-RU" dirty="0" smtClean="0"/>
              <a:t>., сотнику Иосифу </a:t>
            </a:r>
            <a:r>
              <a:rPr lang="ru-RU" dirty="0" err="1" smtClean="0"/>
              <a:t>Кобазеву</a:t>
            </a:r>
            <a:r>
              <a:rPr lang="ru-RU" dirty="0" smtClean="0"/>
              <a:t> 160 </a:t>
            </a:r>
            <a:r>
              <a:rPr lang="ru-RU" dirty="0" err="1" smtClean="0"/>
              <a:t>дес</a:t>
            </a:r>
            <a:r>
              <a:rPr lang="ru-RU" dirty="0" smtClean="0"/>
              <a:t>., полковнику Михаилу  Селину  320 </a:t>
            </a:r>
            <a:r>
              <a:rPr lang="ru-RU" dirty="0" err="1" smtClean="0"/>
              <a:t>дес</a:t>
            </a:r>
            <a:r>
              <a:rPr lang="ru-RU" dirty="0" smtClean="0"/>
              <a:t>., </a:t>
            </a:r>
            <a:endParaRPr lang="ru-RU" dirty="0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 rot="5400000">
            <a:off x="3964777" y="1393017"/>
            <a:ext cx="571504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коллежскому советнику Никите </a:t>
            </a:r>
            <a:r>
              <a:rPr lang="ru-RU" dirty="0" err="1" smtClean="0"/>
              <a:t>Сеняпкину</a:t>
            </a:r>
            <a:r>
              <a:rPr lang="ru-RU" dirty="0" smtClean="0"/>
              <a:t> 320 </a:t>
            </a:r>
            <a:r>
              <a:rPr lang="ru-RU" dirty="0" err="1" smtClean="0"/>
              <a:t>дес</a:t>
            </a:r>
            <a:r>
              <a:rPr lang="ru-RU" dirty="0" smtClean="0"/>
              <a:t>., есаулу Григорию </a:t>
            </a:r>
            <a:r>
              <a:rPr lang="ru-RU" dirty="0" err="1" smtClean="0"/>
              <a:t>Сеняпкину</a:t>
            </a:r>
            <a:r>
              <a:rPr lang="ru-RU" dirty="0" smtClean="0"/>
              <a:t> 160 </a:t>
            </a:r>
            <a:r>
              <a:rPr lang="ru-RU" dirty="0" err="1" smtClean="0"/>
              <a:t>дес</a:t>
            </a:r>
            <a:r>
              <a:rPr lang="ru-RU" dirty="0" smtClean="0"/>
              <a:t>., коллежскому регистратору Ивану Черножукову 160 </a:t>
            </a:r>
            <a:r>
              <a:rPr lang="ru-RU" dirty="0" err="1" smtClean="0"/>
              <a:t>дес</a:t>
            </a:r>
            <a:r>
              <a:rPr lang="ru-RU" dirty="0" smtClean="0"/>
              <a:t>., сотнику </a:t>
            </a:r>
            <a:r>
              <a:rPr lang="ru-RU" dirty="0" err="1" smtClean="0"/>
              <a:t>Панкрату</a:t>
            </a:r>
            <a:r>
              <a:rPr lang="ru-RU" dirty="0" smtClean="0"/>
              <a:t> </a:t>
            </a:r>
            <a:r>
              <a:rPr lang="ru-RU" dirty="0" err="1" smtClean="0"/>
              <a:t>Калиманову</a:t>
            </a:r>
            <a:r>
              <a:rPr lang="ru-RU" dirty="0" smtClean="0"/>
              <a:t> 160 </a:t>
            </a:r>
            <a:r>
              <a:rPr lang="ru-RU" dirty="0" err="1" smtClean="0"/>
              <a:t>дес</a:t>
            </a:r>
            <a:r>
              <a:rPr lang="ru-RU" dirty="0" smtClean="0"/>
              <a:t>., штабс-капитану Ивану </a:t>
            </a:r>
            <a:r>
              <a:rPr lang="ru-RU" dirty="0" err="1" smtClean="0"/>
              <a:t>Рыжонкову</a:t>
            </a:r>
            <a:r>
              <a:rPr lang="ru-RU" dirty="0" smtClean="0"/>
              <a:t> 160 </a:t>
            </a:r>
            <a:r>
              <a:rPr lang="ru-RU" dirty="0" err="1" smtClean="0"/>
              <a:t>дес</a:t>
            </a:r>
            <a:r>
              <a:rPr lang="ru-RU" dirty="0" smtClean="0"/>
              <a:t>., хорунжему Иуде </a:t>
            </a:r>
            <a:r>
              <a:rPr lang="ru-RU" dirty="0" err="1" smtClean="0"/>
              <a:t>Староверову</a:t>
            </a:r>
            <a:r>
              <a:rPr lang="ru-RU" dirty="0" smtClean="0"/>
              <a:t> 80 </a:t>
            </a:r>
            <a:r>
              <a:rPr lang="ru-RU" dirty="0" err="1" smtClean="0"/>
              <a:t>дес</a:t>
            </a:r>
            <a:r>
              <a:rPr lang="ru-RU" dirty="0" smtClean="0"/>
              <a:t>., жене разжалованного сотника </a:t>
            </a:r>
            <a:r>
              <a:rPr lang="ru-RU" dirty="0" err="1" smtClean="0"/>
              <a:t>Анаста-сии</a:t>
            </a:r>
            <a:r>
              <a:rPr lang="ru-RU" dirty="0" smtClean="0"/>
              <a:t> Бирюковой с детьми 86 </a:t>
            </a:r>
            <a:r>
              <a:rPr lang="ru-RU" dirty="0" err="1" smtClean="0"/>
              <a:t>дес</a:t>
            </a:r>
            <a:r>
              <a:rPr lang="ru-RU" dirty="0" smtClean="0"/>
              <a:t>., вдове есаула Софье </a:t>
            </a:r>
            <a:r>
              <a:rPr lang="ru-RU" dirty="0" err="1" smtClean="0"/>
              <a:t>Скалиной</a:t>
            </a:r>
            <a:r>
              <a:rPr lang="ru-RU" dirty="0" smtClean="0"/>
              <a:t> 80 </a:t>
            </a:r>
            <a:r>
              <a:rPr lang="ru-RU" dirty="0" err="1" smtClean="0"/>
              <a:t>дес</a:t>
            </a:r>
            <a:r>
              <a:rPr lang="ru-RU" dirty="0" smtClean="0"/>
              <a:t>., вдове сотника Водолазова 80 </a:t>
            </a:r>
            <a:r>
              <a:rPr lang="ru-RU" dirty="0" err="1" smtClean="0"/>
              <a:t>дес</a:t>
            </a:r>
            <a:r>
              <a:rPr lang="ru-RU" dirty="0" smtClean="0"/>
              <a:t>., вдове есаула Марии Петиной 80 </a:t>
            </a:r>
            <a:r>
              <a:rPr lang="ru-RU" dirty="0" err="1" smtClean="0"/>
              <a:t>дес</a:t>
            </a:r>
            <a:r>
              <a:rPr lang="ru-RU" dirty="0" smtClean="0"/>
              <a:t>., вдове сотника Евдокии </a:t>
            </a:r>
            <a:r>
              <a:rPr lang="ru-RU" dirty="0" err="1" smtClean="0"/>
              <a:t>Разцветаевой</a:t>
            </a:r>
            <a:r>
              <a:rPr lang="ru-RU" dirty="0" smtClean="0"/>
              <a:t> 160 </a:t>
            </a:r>
            <a:r>
              <a:rPr lang="ru-RU" dirty="0" err="1" smtClean="0"/>
              <a:t>дес</a:t>
            </a:r>
            <a:r>
              <a:rPr lang="ru-RU" dirty="0" smtClean="0"/>
              <a:t>., вдове хорунжего Александре Орловой с детьми 160 </a:t>
            </a:r>
            <a:r>
              <a:rPr lang="ru-RU" dirty="0" err="1" smtClean="0"/>
              <a:t>дес</a:t>
            </a:r>
            <a:r>
              <a:rPr lang="ru-RU" dirty="0" smtClean="0"/>
              <a:t>.,  вдове есаула</a:t>
            </a:r>
            <a:r>
              <a:rPr lang="ru-RU" cap="small" dirty="0" smtClean="0"/>
              <a:t> </a:t>
            </a:r>
            <a:r>
              <a:rPr lang="ru-RU" dirty="0" err="1" smtClean="0"/>
              <a:t>Ани-сии</a:t>
            </a:r>
            <a:r>
              <a:rPr lang="ru-RU" dirty="0" smtClean="0"/>
              <a:t> Кошелевой  81 </a:t>
            </a:r>
            <a:r>
              <a:rPr lang="ru-RU" dirty="0" err="1" smtClean="0"/>
              <a:t>дес</a:t>
            </a:r>
            <a:r>
              <a:rPr lang="ru-RU" dirty="0" smtClean="0"/>
              <a:t>. (см. № 32).</a:t>
            </a:r>
            <a:endParaRPr lang="ru-RU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8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1" presetID="10" presetClass="exit" presetSubtype="0" fill="hold" grpId="0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50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46000"/>
                            </p:stCondLst>
                            <p:childTnLst>
                              <p:par>
                                <p:cTn id="101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7000"/>
                            </p:stCondLst>
                            <p:childTnLst>
                              <p:par>
                                <p:cTn id="10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88000"/>
                            </p:stCondLst>
                            <p:childTnLst>
                              <p:par>
                                <p:cTn id="111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9000"/>
                            </p:stCondLst>
                            <p:childTnLst>
                              <p:par>
                                <p:cTn id="1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0000"/>
                            </p:stCondLst>
                            <p:childTnLst>
                              <p:par>
                                <p:cTn id="121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76000"/>
                            </p:stCondLst>
                            <p:childTnLst>
                              <p:par>
                                <p:cTn id="1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77000"/>
                            </p:stCondLst>
                            <p:childTnLst>
                              <p:par>
                                <p:cTn id="131" presetID="10" presetClass="exit" presetSubtype="0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28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29000"/>
                            </p:stCondLst>
                            <p:childTnLst>
                              <p:par>
                                <p:cTn id="141" presetID="10" presetClass="exit" presetSubtype="0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" grpId="0" animBg="1"/>
      <p:bldP spid="30" grpId="0" animBg="1"/>
      <p:bldP spid="31" grpId="0" animBg="1"/>
      <p:bldP spid="3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199.jpg"/>
          <p:cNvPicPr>
            <a:picLocks noChangeAspect="1"/>
          </p:cNvPicPr>
          <p:nvPr/>
        </p:nvPicPr>
        <p:blipFill>
          <a:blip r:embed="rId2">
            <a:lum bright="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хат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478631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u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 rot="5400000">
            <a:off x="4393405" y="1321579"/>
            <a:ext cx="4857784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В годовом отчете </a:t>
            </a:r>
            <a:r>
              <a:rPr lang="ru-RU" dirty="0" err="1" smtClean="0"/>
              <a:t>I-й</a:t>
            </a:r>
            <a:r>
              <a:rPr lang="ru-RU" dirty="0" smtClean="0"/>
              <a:t> бригады за 1869 год есть детали, которые дополняют понятия о духовной жизни станицы. В частности, что "...В станице Усть-Лабинской мечетей не имеется, а есть раскольнический молитвенный дом, прихожане его жители той станицы, содержащие </a:t>
            </a:r>
            <a:r>
              <a:rPr lang="ru-RU" dirty="0" err="1" smtClean="0"/>
              <a:t>раскольни-ческую</a:t>
            </a:r>
            <a:r>
              <a:rPr lang="ru-RU" dirty="0" smtClean="0"/>
              <a:t> и поморскую секты. Рождение этих иноверцев записывается в общую станичную метрическую книгу, где отмечаются и умершие, а о браках их никаких метрических записей не ведётся..." (см. № 33). </a:t>
            </a:r>
            <a:endParaRPr lang="ru-RU" dirty="0"/>
          </a:p>
        </p:txBody>
      </p:sp>
      <p:pic>
        <p:nvPicPr>
          <p:cNvPr id="8" name="Рисунок 7" descr="2 дело2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000240"/>
            <a:ext cx="4357718" cy="285752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0034" y="5214950"/>
            <a:ext cx="378621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Фотодокументы (позитивы) постоянного хранения".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Ед. хр. № 217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 rot="5400000">
            <a:off x="4107653" y="1393017"/>
            <a:ext cx="5429288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indent="457200" algn="just"/>
            <a:r>
              <a:rPr lang="ru-RU" dirty="0" smtClean="0"/>
              <a:t>С 1 февраля 1872 года открылся новый почтовый тракт между городом Майкопом и Усть-Лабинской станицей (см. № 34).</a:t>
            </a:r>
          </a:p>
          <a:p>
            <a:pPr indent="457200" algn="just"/>
            <a:r>
              <a:rPr lang="ru-RU" dirty="0" smtClean="0"/>
              <a:t>В 1880 году в Усть-Лабинской станице была выстроена войсковая тюрьма. Состояла она из 17 камер, в т.ч. 5 одиночных. Для приёма же пересыльных арестантов через год, в 1881 году, было выстроено другое казенное здание (см. № 35).</a:t>
            </a:r>
          </a:p>
          <a:p>
            <a:pPr indent="457200" algn="just"/>
            <a:r>
              <a:rPr lang="ru-RU" dirty="0" smtClean="0"/>
              <a:t>В 1883 году казачьим начальством был выстроен мост через реку Кубань на сваях и 10 быках между станицами Усть-Лабинской и Некрасовской (в 7 верстах от первой и 12 верстах от последней). </a:t>
            </a:r>
            <a:endParaRPr lang="ru-RU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 rot="5400000">
            <a:off x="3964777" y="1321579"/>
            <a:ext cx="571504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Обошелся он в 20 тыс. руб. Сбор за проезд не взимался. Зато соседний понтонный мост, открытый для движения между станицей Усть-Лабинской и аулом </a:t>
            </a:r>
            <a:r>
              <a:rPr lang="ru-RU" dirty="0" err="1" smtClean="0"/>
              <a:t>Хатукай</a:t>
            </a:r>
            <a:r>
              <a:rPr lang="ru-RU" dirty="0" smtClean="0"/>
              <a:t> с 1 сентября 1889 года был частным. Принадлежал он Казимиру </a:t>
            </a:r>
            <a:r>
              <a:rPr lang="ru-RU" dirty="0" err="1" smtClean="0"/>
              <a:t>Главац-кому</a:t>
            </a:r>
            <a:r>
              <a:rPr lang="ru-RU" dirty="0" smtClean="0"/>
              <a:t>. Обошелся он владельцу 10 тыс. руб. и приносил владельцу 1500 руб. ежегодно (см. № 36).	</a:t>
            </a:r>
          </a:p>
          <a:p>
            <a:pPr indent="457200" algn="just"/>
            <a:r>
              <a:rPr lang="ru-RU" dirty="0" smtClean="0"/>
              <a:t>Выдвигала Усть-Лабинская станица умельцев в разных областях. Так в 1890 году житель станицы Борис Иванович Иванов "за приготовление искусственной вощину" удостоился от </a:t>
            </a:r>
            <a:r>
              <a:rPr lang="ru-RU" dirty="0" err="1" smtClean="0"/>
              <a:t>Импера-торского</a:t>
            </a:r>
            <a:r>
              <a:rPr lang="ru-RU" dirty="0" smtClean="0"/>
              <a:t> русского общества </a:t>
            </a:r>
            <a:r>
              <a:rPr lang="ru-RU" dirty="0" err="1" smtClean="0"/>
              <a:t>аккли-матизации</a:t>
            </a:r>
            <a:r>
              <a:rPr lang="ru-RU" dirty="0" smtClean="0"/>
              <a:t>" в Москве диплома и бронзовой медали (см. № 37).</a:t>
            </a:r>
            <a:endParaRPr lang="ru-RU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 rot="5400000">
            <a:off x="4036215" y="1321579"/>
            <a:ext cx="5715040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Газета "Северный Кавказ" в 1892 году обратила внимание еще на одну сторону хозяйства усть-лабинцев. Безусловно, связано это было со строительством железных дорог и вовлечением окраинных земель в общероссийский рынок. Газета сообщала из Усть-Лабинской: "...общий доход от виноградных и фруктовых садов выражается в десятках тысяч рублей. Хотя небольших, но разнообразных (помимо </a:t>
            </a:r>
            <a:r>
              <a:rPr lang="ru-RU" dirty="0" err="1" smtClean="0"/>
              <a:t>фрукто-вых</a:t>
            </a:r>
            <a:r>
              <a:rPr lang="ru-RU" dirty="0" smtClean="0"/>
              <a:t> деревьев имеются </a:t>
            </a:r>
            <a:r>
              <a:rPr lang="ru-RU" dirty="0" err="1" smtClean="0"/>
              <a:t>виноград-ники</a:t>
            </a:r>
            <a:r>
              <a:rPr lang="ru-RU" dirty="0" smtClean="0"/>
              <a:t>), пожалуй наберется около 300; они составляют для местных казаков: иным дают возможность справлять казака на службу, а для других сад прямо кормилец. </a:t>
            </a:r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 rot="5400000">
            <a:off x="4429124" y="1500174"/>
            <a:ext cx="4786346" cy="4214842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Приезжие коммерсанты скупают фрукты и виноград; последний на месте продается от 80 коп. до 1 руб. 20 коп. Сорт винограда самый простой белый рислинг, из которого получается неплохое вино..." (см. № 38). </a:t>
            </a:r>
          </a:p>
          <a:p>
            <a:pPr indent="457200" algn="just"/>
            <a:r>
              <a:rPr lang="ru-RU" dirty="0" smtClean="0"/>
              <a:t>В конце прошлого века Усть-Лабинская станица стала торговым пунктом, где скупщики закупали хлеб и отправляли его в Ростов-на-Дону по Владикавказской </a:t>
            </a:r>
            <a:r>
              <a:rPr lang="ru-RU" dirty="0" err="1" smtClean="0"/>
              <a:t>желез-ной</a:t>
            </a:r>
            <a:r>
              <a:rPr lang="ru-RU" dirty="0" smtClean="0"/>
              <a:t> дороге, или порт Темрюк по реке Кубань. Появились в станице и слободке и промышленные заведения. </a:t>
            </a:r>
            <a:endParaRPr lang="ru-RU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9" grpId="0" animBg="1"/>
      <p:bldP spid="2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199.jpg"/>
          <p:cNvPicPr>
            <a:picLocks noChangeAspect="1"/>
          </p:cNvPicPr>
          <p:nvPr/>
        </p:nvPicPr>
        <p:blipFill>
          <a:blip r:embed="rId2">
            <a:lum bright="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uv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566" y="5429264"/>
            <a:ext cx="3232434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хат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478631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 rot="5400000">
            <a:off x="2857488" y="-142900"/>
            <a:ext cx="3571900" cy="700092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just"/>
            <a:r>
              <a:rPr lang="ru-RU" dirty="0" smtClean="0"/>
              <a:t>Основание:</a:t>
            </a:r>
          </a:p>
          <a:p>
            <a:pPr lvl="0"/>
            <a:r>
              <a:rPr lang="ru-RU" dirty="0" smtClean="0"/>
              <a:t>1) А.С. Скрипкин. Два погребения  раннего железного века из Прикубанья.</a:t>
            </a:r>
            <a:r>
              <a:rPr lang="ru-RU" b="1" dirty="0" smtClean="0"/>
              <a:t>//</a:t>
            </a:r>
            <a:r>
              <a:rPr lang="ru-RU" dirty="0" smtClean="0"/>
              <a:t> Древности Евразии в </a:t>
            </a:r>
            <a:r>
              <a:rPr lang="ru-RU" dirty="0" err="1" smtClean="0"/>
              <a:t>скифско-сарматское</a:t>
            </a:r>
            <a:r>
              <a:rPr lang="ru-RU" dirty="0" smtClean="0"/>
              <a:t> время. М.1984, с. 223.</a:t>
            </a:r>
          </a:p>
          <a:p>
            <a:pPr lvl="0"/>
            <a:r>
              <a:rPr lang="ru-RU" dirty="0" smtClean="0"/>
              <a:t>2) Разведки и раскопки в бассейне Кубани.</a:t>
            </a:r>
            <a:r>
              <a:rPr lang="ru-RU" b="1" dirty="0" smtClean="0"/>
              <a:t>//</a:t>
            </a:r>
            <a:r>
              <a:rPr lang="ru-RU" dirty="0" smtClean="0"/>
              <a:t> Археологические открытия  1982</a:t>
            </a:r>
            <a:r>
              <a:rPr lang="ru-RU" i="1" dirty="0" smtClean="0"/>
              <a:t> </a:t>
            </a:r>
            <a:r>
              <a:rPr lang="ru-RU" dirty="0" smtClean="0"/>
              <a:t>года. М.1984, с. 121.</a:t>
            </a:r>
          </a:p>
          <a:p>
            <a:pPr lvl="0"/>
            <a:r>
              <a:rPr lang="ru-RU" dirty="0" smtClean="0"/>
              <a:t>3) М.М. Герасимова. Население античной Фанагории по палеоантропологическим  данным.</a:t>
            </a:r>
            <a:r>
              <a:rPr lang="ru-RU" b="1" dirty="0" smtClean="0"/>
              <a:t>//</a:t>
            </a:r>
            <a:r>
              <a:rPr lang="ru-RU" dirty="0" smtClean="0"/>
              <a:t> Краткие сообщения Института истории Академии наук СССР. </a:t>
            </a:r>
            <a:r>
              <a:rPr lang="ru-RU" dirty="0" err="1" smtClean="0"/>
              <a:t>Вып</a:t>
            </a:r>
            <a:r>
              <a:rPr lang="ru-RU" dirty="0" smtClean="0"/>
              <a:t>. 145.1976, с. 111.</a:t>
            </a:r>
          </a:p>
          <a:p>
            <a:pPr lvl="0"/>
            <a:r>
              <a:rPr lang="ru-RU" dirty="0" smtClean="0"/>
              <a:t>4) Е.Д. </a:t>
            </a:r>
            <a:r>
              <a:rPr lang="ru-RU" dirty="0" err="1" smtClean="0"/>
              <a:t>Федицын</a:t>
            </a:r>
            <a:r>
              <a:rPr lang="ru-RU" dirty="0" smtClean="0"/>
              <a:t>. Побег с Кубани трех донских полков в 1792 году...</a:t>
            </a:r>
            <a:r>
              <a:rPr lang="ru-RU" b="1" dirty="0" smtClean="0"/>
              <a:t>//</a:t>
            </a:r>
            <a:r>
              <a:rPr lang="ru-RU" dirty="0" smtClean="0"/>
              <a:t> Кубанский сборник, том IV, Екатеринодар, 1894, с. 4.</a:t>
            </a: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 rot="5400000">
            <a:off x="2893207" y="-178619"/>
            <a:ext cx="3500462" cy="700092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lvl="0"/>
            <a:r>
              <a:rPr lang="ru-RU" dirty="0" smtClean="0"/>
              <a:t>5) Материалы для истории Северного Кавказа (1787-1792).</a:t>
            </a:r>
            <a:r>
              <a:rPr lang="ru-RU" b="1" dirty="0" smtClean="0"/>
              <a:t>//</a:t>
            </a:r>
            <a:r>
              <a:rPr lang="ru-RU" dirty="0" smtClean="0"/>
              <a:t> Кавказский сборник, том ХІХ, Тифлис, 1898, с. 341.</a:t>
            </a:r>
          </a:p>
          <a:p>
            <a:pPr lvl="0"/>
            <a:r>
              <a:rPr lang="ru-RU" dirty="0" smtClean="0"/>
              <a:t>6) Материалы для истории Северного Кавказа (1787-1792).// Кавказский сборник, том ХVІІІ, Тифлис, 1897, с. 456.</a:t>
            </a:r>
          </a:p>
          <a:p>
            <a:pPr lvl="0"/>
            <a:r>
              <a:rPr lang="ru-RU" dirty="0" smtClean="0"/>
              <a:t>7) Материалы для истории Северного Кавказа (1787-1792).// Кавказский сборник, том ХVІІІ, Тифлис, 1897, с. 467.</a:t>
            </a:r>
          </a:p>
          <a:p>
            <a:pPr lvl="0"/>
            <a:r>
              <a:rPr lang="ru-RU" dirty="0" smtClean="0"/>
              <a:t>8) Материалы для истории Северного Кавказа (1787-1792).// Кавказский сборник, том ХVІІІ, Тифлис, 1897, с. 503. </a:t>
            </a:r>
          </a:p>
          <a:p>
            <a:pPr lvl="0"/>
            <a:r>
              <a:rPr lang="ru-RU" dirty="0" smtClean="0"/>
              <a:t>9) Материалы для истории Северного Кавказа (1787-1792).// Кавказский сборник, том ХVІІІ, Тифлис, 1897, с. 505.</a:t>
            </a:r>
          </a:p>
          <a:p>
            <a:pPr lvl="0"/>
            <a:r>
              <a:rPr lang="ru-RU" dirty="0" smtClean="0"/>
              <a:t>10) Фелицын Е.Д. </a:t>
            </a:r>
            <a:r>
              <a:rPr lang="ru-RU" dirty="0" err="1" smtClean="0"/>
              <a:t>Указ.соч</a:t>
            </a:r>
            <a:r>
              <a:rPr lang="ru-RU" dirty="0" smtClean="0"/>
              <a:t>., с. 8.</a:t>
            </a:r>
            <a:endParaRPr lang="ru-RU" dirty="0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 rot="5400000">
            <a:off x="2893207" y="-178619"/>
            <a:ext cx="3500462" cy="700092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lvl="0"/>
            <a:r>
              <a:rPr lang="ru-RU" dirty="0" smtClean="0"/>
              <a:t>11) Кубанский сборник, том ІІ, Екатеринодар, 1891, с. 21.</a:t>
            </a:r>
          </a:p>
          <a:p>
            <a:pPr lvl="0"/>
            <a:r>
              <a:rPr lang="ru-RU" dirty="0" smtClean="0"/>
              <a:t>12) Фелицын Е.Д. Указ. соч.,  с.7.	</a:t>
            </a:r>
          </a:p>
          <a:p>
            <a:pPr lvl="0"/>
            <a:r>
              <a:rPr lang="ru-RU" dirty="0" smtClean="0"/>
              <a:t>13) ГАКК, ф. 252, оп. 2, д. 162, </a:t>
            </a:r>
            <a:r>
              <a:rPr lang="ru-RU" dirty="0" err="1" smtClean="0"/>
              <a:t>лл</a:t>
            </a:r>
            <a:r>
              <a:rPr lang="ru-RU" dirty="0" smtClean="0"/>
              <a:t>. 173-174.</a:t>
            </a:r>
          </a:p>
          <a:p>
            <a:pPr lvl="0"/>
            <a:r>
              <a:rPr lang="ru-RU" dirty="0" smtClean="0"/>
              <a:t>14) Могилевцев Н.М. Краткие исторические сведения о Кавказском конном полке Кубанского казачьего войска.</a:t>
            </a:r>
            <a:r>
              <a:rPr lang="ru-RU" b="1" dirty="0" smtClean="0"/>
              <a:t>//</a:t>
            </a:r>
            <a:r>
              <a:rPr lang="ru-RU" dirty="0" smtClean="0"/>
              <a:t> Кубанский сборник, том ІІІ, Екатеринодар, 1894, с. 6. </a:t>
            </a:r>
          </a:p>
          <a:p>
            <a:pPr lvl="0"/>
            <a:r>
              <a:rPr lang="ru-RU" dirty="0" smtClean="0"/>
              <a:t>15) ГАКК, ф. 249, оп. 1, д. 195.</a:t>
            </a:r>
          </a:p>
          <a:p>
            <a:pPr lvl="0"/>
            <a:r>
              <a:rPr lang="ru-RU" dirty="0" smtClean="0"/>
              <a:t>16) ГАКК, ф. 249, оп. 1, д. 195, л. 545.</a:t>
            </a:r>
          </a:p>
          <a:p>
            <a:pPr lvl="0"/>
            <a:r>
              <a:rPr lang="ru-RU" dirty="0" smtClean="0"/>
              <a:t>17) Материалы для истории Кубанского казачьего войска, собранные Е.Д. </a:t>
            </a:r>
            <a:r>
              <a:rPr lang="ru-RU" dirty="0" err="1" smtClean="0"/>
              <a:t>Фелицыным</a:t>
            </a:r>
            <a:r>
              <a:rPr lang="ru-RU" dirty="0" smtClean="0"/>
              <a:t>.</a:t>
            </a:r>
            <a:r>
              <a:rPr lang="ru-RU" b="1" dirty="0" smtClean="0"/>
              <a:t>//</a:t>
            </a:r>
            <a:r>
              <a:rPr lang="ru-RU" dirty="0" smtClean="0"/>
              <a:t> Газета "Кубанские областные ведомости", 1897 год. 13, 18 марта. </a:t>
            </a:r>
          </a:p>
          <a:p>
            <a:pPr lvl="0" algn="just"/>
            <a:endParaRPr lang="ru-RU" dirty="0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 rot="5400000">
            <a:off x="2821769" y="-178619"/>
            <a:ext cx="3643338" cy="7000924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lvl="0"/>
            <a:r>
              <a:rPr lang="ru-RU" dirty="0" smtClean="0"/>
              <a:t>18) ГАКК, ф. 261, оп. 1, д. 92, л. 1, 28, 29.</a:t>
            </a:r>
          </a:p>
          <a:p>
            <a:pPr lvl="0"/>
            <a:r>
              <a:rPr lang="ru-RU" dirty="0" smtClean="0"/>
              <a:t>19) Полное собрание законов </a:t>
            </a:r>
            <a:r>
              <a:rPr lang="ru-RU" cap="small" dirty="0" smtClean="0"/>
              <a:t> </a:t>
            </a:r>
            <a:r>
              <a:rPr lang="ru-RU" dirty="0" smtClean="0"/>
              <a:t>Российской империи. Собр. 2-е, том X, С-Петербург,  1836, с. 1160. </a:t>
            </a:r>
          </a:p>
          <a:p>
            <a:pPr lvl="0"/>
            <a:r>
              <a:rPr lang="ru-RU" dirty="0" smtClean="0"/>
              <a:t>20) ГАКК, ф. 318, оп. 1, д. 159, л. 435.</a:t>
            </a:r>
          </a:p>
          <a:p>
            <a:pPr lvl="0"/>
            <a:r>
              <a:rPr lang="ru-RU" dirty="0" smtClean="0"/>
              <a:t>21) ГАКК, ф. 396, оп. 2, д. 268, </a:t>
            </a:r>
            <a:r>
              <a:rPr lang="ru-RU" dirty="0" err="1" smtClean="0"/>
              <a:t>лл</a:t>
            </a:r>
            <a:r>
              <a:rPr lang="ru-RU" dirty="0" smtClean="0"/>
              <a:t>. 219-220.</a:t>
            </a:r>
          </a:p>
          <a:p>
            <a:pPr lvl="0"/>
            <a:r>
              <a:rPr lang="ru-RU" dirty="0" smtClean="0"/>
              <a:t>22) Приказы по войскам Кавказской линии и Черномории 1845 года. Библиотека</a:t>
            </a:r>
            <a:r>
              <a:rPr lang="ru-RU" cap="small" dirty="0" smtClean="0"/>
              <a:t> ГАКК, </a:t>
            </a:r>
            <a:r>
              <a:rPr lang="ru-RU" dirty="0" smtClean="0"/>
              <a:t>инв. № 3614. </a:t>
            </a:r>
          </a:p>
          <a:p>
            <a:pPr lvl="0"/>
            <a:r>
              <a:rPr lang="ru-RU" dirty="0" smtClean="0"/>
              <a:t>23) ГАКК, ф. 574, оп. 1, д. 97, </a:t>
            </a:r>
            <a:r>
              <a:rPr lang="ru-RU" dirty="0" err="1" smtClean="0"/>
              <a:t>лл</a:t>
            </a:r>
            <a:r>
              <a:rPr lang="ru-RU" dirty="0" smtClean="0"/>
              <a:t>. 305-307.</a:t>
            </a:r>
          </a:p>
          <a:p>
            <a:pPr lvl="0"/>
            <a:r>
              <a:rPr lang="ru-RU" dirty="0" smtClean="0"/>
              <a:t>24) ГАКК, ф. 249, оп. 1, д. 2380, </a:t>
            </a:r>
            <a:r>
              <a:rPr lang="ru-RU" dirty="0" err="1" smtClean="0"/>
              <a:t>лл</a:t>
            </a:r>
            <a:r>
              <a:rPr lang="ru-RU" dirty="0" smtClean="0"/>
              <a:t>. 68-69.</a:t>
            </a:r>
          </a:p>
          <a:p>
            <a:pPr lvl="0"/>
            <a:r>
              <a:rPr lang="ru-RU" dirty="0" smtClean="0"/>
              <a:t>25) ГАКК, ф. 318, оп. 1, д. 512, </a:t>
            </a:r>
            <a:r>
              <a:rPr lang="ru-RU" dirty="0" err="1" smtClean="0"/>
              <a:t>лл</a:t>
            </a:r>
            <a:r>
              <a:rPr lang="ru-RU" dirty="0" smtClean="0"/>
              <a:t>. 36, 38, 47-48.</a:t>
            </a:r>
          </a:p>
          <a:p>
            <a:pPr lvl="0"/>
            <a:r>
              <a:rPr lang="ru-RU" dirty="0" smtClean="0"/>
              <a:t>26) ГАКК, ф. 574, оп. 1, д. 129, л. 90.</a:t>
            </a:r>
          </a:p>
          <a:p>
            <a:pPr lvl="0" algn="just"/>
            <a:endParaRPr lang="ru-RU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 rot="5400000">
            <a:off x="2893207" y="-250057"/>
            <a:ext cx="3643338" cy="7143800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lvl="0"/>
            <a:r>
              <a:rPr lang="ru-RU" dirty="0" smtClean="0"/>
              <a:t>27) ГАКК, ф. 257, оп. 1, д. 23, </a:t>
            </a:r>
            <a:r>
              <a:rPr lang="ru-RU" dirty="0" err="1" smtClean="0"/>
              <a:t>лл</a:t>
            </a:r>
            <a:r>
              <a:rPr lang="ru-RU" dirty="0" smtClean="0"/>
              <a:t>. 619, 620, 1109, 1110.</a:t>
            </a:r>
          </a:p>
          <a:p>
            <a:pPr lvl="0"/>
            <a:r>
              <a:rPr lang="ru-RU" dirty="0" smtClean="0"/>
              <a:t>28) Н.Т. Михайлов. Справочник Ставропольской губернии. Екатеринодар, 1910, </a:t>
            </a:r>
            <a:r>
              <a:rPr lang="ru-RU" dirty="0" err="1" smtClean="0"/>
              <a:t>сс</a:t>
            </a:r>
            <a:r>
              <a:rPr lang="ru-RU" dirty="0" smtClean="0"/>
              <a:t>. 456-457.</a:t>
            </a:r>
          </a:p>
          <a:p>
            <a:pPr lvl="0"/>
            <a:r>
              <a:rPr lang="ru-RU" dirty="0" smtClean="0"/>
              <a:t>29) ГАКК, ф. 353, оп. 1, д. 2052, </a:t>
            </a:r>
            <a:r>
              <a:rPr lang="ru-RU" dirty="0" err="1" smtClean="0"/>
              <a:t>лл</a:t>
            </a:r>
            <a:r>
              <a:rPr lang="ru-RU" dirty="0" smtClean="0"/>
              <a:t>. 1-2; ф. 670, оп. 1, д. 25, </a:t>
            </a:r>
            <a:r>
              <a:rPr lang="ru-RU" dirty="0" err="1" smtClean="0"/>
              <a:t>лл</a:t>
            </a:r>
            <a:r>
              <a:rPr lang="ru-RU" dirty="0" smtClean="0"/>
              <a:t>. 224-225; ф. 249, оп. 1, д. 2905, л. 45.</a:t>
            </a:r>
          </a:p>
          <a:p>
            <a:pPr lvl="0"/>
            <a:r>
              <a:rPr lang="ru-RU" dirty="0" smtClean="0"/>
              <a:t>30) ГАКК, ф. 252, оп. 5, д. 251, </a:t>
            </a:r>
            <a:r>
              <a:rPr lang="ru-RU" dirty="0" err="1" smtClean="0"/>
              <a:t>лл</a:t>
            </a:r>
            <a:r>
              <a:rPr lang="ru-RU" dirty="0" smtClean="0"/>
              <a:t>. 44-52, 55-82.</a:t>
            </a:r>
          </a:p>
          <a:p>
            <a:pPr lvl="0"/>
            <a:r>
              <a:rPr lang="ru-RU" dirty="0" smtClean="0"/>
              <a:t>31) ГАКК, ф. 774, оп. 2, д. 279, л. 14.</a:t>
            </a:r>
          </a:p>
          <a:p>
            <a:pPr lvl="0"/>
            <a:r>
              <a:rPr lang="ru-RU" dirty="0" smtClean="0"/>
              <a:t>32) "Кубанский сборник", том ІІІ, Екатеринодар, 1894, </a:t>
            </a:r>
            <a:r>
              <a:rPr lang="ru-RU" dirty="0" err="1" smtClean="0"/>
              <a:t>сс</a:t>
            </a:r>
            <a:r>
              <a:rPr lang="ru-RU" dirty="0" smtClean="0"/>
              <a:t>. 67-68;  ГАКК, ф. 574, оп. 1, д. 667, </a:t>
            </a:r>
            <a:r>
              <a:rPr lang="ru-RU" dirty="0" err="1" smtClean="0"/>
              <a:t>лл</a:t>
            </a:r>
            <a:r>
              <a:rPr lang="ru-RU" dirty="0" smtClean="0"/>
              <a:t>. 1-5.</a:t>
            </a:r>
          </a:p>
          <a:p>
            <a:pPr lvl="0"/>
            <a:r>
              <a:rPr lang="ru-RU" dirty="0" smtClean="0"/>
              <a:t>33) ГАКК, ф. 252, оп. 2, д. 2193, л. 182. </a:t>
            </a:r>
          </a:p>
          <a:p>
            <a:pPr lvl="0"/>
            <a:r>
              <a:rPr lang="ru-RU" dirty="0" smtClean="0"/>
              <a:t>34) ГАКК, ф. 369, оп. 1, д. 618, л. 4.</a:t>
            </a:r>
          </a:p>
          <a:p>
            <a:pPr lvl="0"/>
            <a:endParaRPr lang="ru-RU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 rot="5400000">
            <a:off x="2857488" y="-285776"/>
            <a:ext cx="3643338" cy="7215238"/>
          </a:xfrm>
          <a:prstGeom prst="flowChartAlternateProcess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lvl="0" algn="just"/>
            <a:r>
              <a:rPr lang="ru-RU" dirty="0" smtClean="0"/>
              <a:t>35) ГАКК, ф. 454, оп. 2, д. 96, л. 88.</a:t>
            </a:r>
          </a:p>
          <a:p>
            <a:pPr lvl="0" algn="just"/>
            <a:r>
              <a:rPr lang="ru-RU" dirty="0" smtClean="0"/>
              <a:t>36) ГАКК, ф. 454, оп. 2, д. 1648, </a:t>
            </a:r>
            <a:r>
              <a:rPr lang="ru-RU" dirty="0" err="1" smtClean="0"/>
              <a:t>лл</a:t>
            </a:r>
            <a:r>
              <a:rPr lang="ru-RU" dirty="0" smtClean="0"/>
              <a:t>. 87-88.</a:t>
            </a:r>
          </a:p>
          <a:p>
            <a:pPr lvl="0" algn="just"/>
            <a:r>
              <a:rPr lang="ru-RU" dirty="0" smtClean="0"/>
              <a:t>37) Газета "Кубанские областные ведомости", 1891 год, 9 февраля.</a:t>
            </a:r>
          </a:p>
          <a:p>
            <a:pPr lvl="0"/>
            <a:r>
              <a:rPr lang="ru-RU" dirty="0" smtClean="0"/>
              <a:t>38) Газета "Кубанские областные ведомости", 1892 год, 24 декабря.</a:t>
            </a:r>
          </a:p>
          <a:p>
            <a:pPr lvl="0" algn="just"/>
            <a:r>
              <a:rPr lang="ru-RU" dirty="0" smtClean="0"/>
              <a:t>39) ГАКК, ф. 454, оп. 2, д. 1236, </a:t>
            </a:r>
            <a:r>
              <a:rPr lang="ru-RU" dirty="0" err="1" smtClean="0"/>
              <a:t>лл</a:t>
            </a:r>
            <a:r>
              <a:rPr lang="ru-RU" dirty="0" smtClean="0"/>
              <a:t>. 236-237, 239-240.</a:t>
            </a:r>
          </a:p>
          <a:p>
            <a:pPr lvl="0"/>
            <a:r>
              <a:rPr lang="ru-RU" dirty="0" smtClean="0"/>
              <a:t>40) Алфавитный, указатель  дач и населенных мест Кубанской области, Екатеринодар, 1917, с. 28.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dirty="0" smtClean="0"/>
              <a:t>Основание: ГАКК "Историческая справка Усть-Лабинской станицы".</a:t>
            </a:r>
          </a:p>
          <a:p>
            <a:pPr lvl="0" algn="just"/>
            <a:endParaRPr lang="ru-RU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6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3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99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99</Template>
  <TotalTime>3184</TotalTime>
  <Words>7610</Words>
  <Application>Microsoft Office PowerPoint</Application>
  <PresentationFormat>Экран (4:3)</PresentationFormat>
  <Paragraphs>273</Paragraphs>
  <Slides>18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99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2356-00117</dc:creator>
  <cp:lastModifiedBy>2356-00117</cp:lastModifiedBy>
  <cp:revision>336</cp:revision>
  <dcterms:created xsi:type="dcterms:W3CDTF">2022-08-25T06:27:28Z</dcterms:created>
  <dcterms:modified xsi:type="dcterms:W3CDTF">2022-09-29T13:03:47Z</dcterms:modified>
</cp:coreProperties>
</file>